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18"/>
  </p:notesMasterIdLst>
  <p:sldIdLst>
    <p:sldId id="594" r:id="rId2"/>
    <p:sldId id="596" r:id="rId3"/>
    <p:sldId id="288" r:id="rId4"/>
    <p:sldId id="613" r:id="rId5"/>
    <p:sldId id="614" r:id="rId6"/>
    <p:sldId id="603" r:id="rId7"/>
    <p:sldId id="567" r:id="rId8"/>
    <p:sldId id="290" r:id="rId9"/>
    <p:sldId id="494" r:id="rId10"/>
    <p:sldId id="343" r:id="rId11"/>
    <p:sldId id="496" r:id="rId12"/>
    <p:sldId id="495" r:id="rId13"/>
    <p:sldId id="291" r:id="rId14"/>
    <p:sldId id="292" r:id="rId15"/>
    <p:sldId id="572" r:id="rId16"/>
    <p:sldId id="265" r:id="rId17"/>
    <p:sldId id="330" r:id="rId18"/>
    <p:sldId id="331" r:id="rId19"/>
    <p:sldId id="499" r:id="rId20"/>
    <p:sldId id="569" r:id="rId21"/>
    <p:sldId id="607" r:id="rId22"/>
    <p:sldId id="498" r:id="rId23"/>
    <p:sldId id="293" r:id="rId24"/>
    <p:sldId id="570" r:id="rId25"/>
    <p:sldId id="571" r:id="rId26"/>
    <p:sldId id="608" r:id="rId27"/>
    <p:sldId id="524" r:id="rId28"/>
    <p:sldId id="275" r:id="rId29"/>
    <p:sldId id="344" r:id="rId30"/>
    <p:sldId id="311" r:id="rId31"/>
    <p:sldId id="500" r:id="rId32"/>
    <p:sldId id="335" r:id="rId33"/>
    <p:sldId id="502" r:id="rId34"/>
    <p:sldId id="505" r:id="rId35"/>
    <p:sldId id="321" r:id="rId36"/>
    <p:sldId id="504" r:id="rId37"/>
    <p:sldId id="506" r:id="rId38"/>
    <p:sldId id="507" r:id="rId39"/>
    <p:sldId id="508" r:id="rId40"/>
    <p:sldId id="310" r:id="rId41"/>
    <p:sldId id="584" r:id="rId42"/>
    <p:sldId id="585" r:id="rId43"/>
    <p:sldId id="586" r:id="rId44"/>
    <p:sldId id="526" r:id="rId45"/>
    <p:sldId id="527" r:id="rId46"/>
    <p:sldId id="280" r:id="rId47"/>
    <p:sldId id="529" r:id="rId48"/>
    <p:sldId id="530" r:id="rId49"/>
    <p:sldId id="531" r:id="rId50"/>
    <p:sldId id="532" r:id="rId51"/>
    <p:sldId id="285" r:id="rId52"/>
    <p:sldId id="533" r:id="rId53"/>
    <p:sldId id="609" r:id="rId54"/>
    <p:sldId id="573" r:id="rId55"/>
    <p:sldId id="316" r:id="rId56"/>
    <p:sldId id="574" r:id="rId57"/>
    <p:sldId id="575" r:id="rId58"/>
    <p:sldId id="576" r:id="rId59"/>
    <p:sldId id="577" r:id="rId60"/>
    <p:sldId id="315" r:id="rId61"/>
    <p:sldId id="589" r:id="rId62"/>
    <p:sldId id="590" r:id="rId63"/>
    <p:sldId id="591" r:id="rId64"/>
    <p:sldId id="610" r:id="rId65"/>
    <p:sldId id="317" r:id="rId66"/>
    <p:sldId id="319" r:id="rId67"/>
    <p:sldId id="509" r:id="rId68"/>
    <p:sldId id="510" r:id="rId69"/>
    <p:sldId id="347" r:id="rId70"/>
    <p:sldId id="337" r:id="rId71"/>
    <p:sldId id="336" r:id="rId72"/>
    <p:sldId id="512" r:id="rId73"/>
    <p:sldId id="513" r:id="rId74"/>
    <p:sldId id="514" r:id="rId75"/>
    <p:sldId id="515" r:id="rId76"/>
    <p:sldId id="516" r:id="rId77"/>
    <p:sldId id="517" r:id="rId78"/>
    <p:sldId id="518" r:id="rId79"/>
    <p:sldId id="520" r:id="rId80"/>
    <p:sldId id="521" r:id="rId81"/>
    <p:sldId id="522" r:id="rId82"/>
    <p:sldId id="523" r:id="rId83"/>
    <p:sldId id="593" r:id="rId84"/>
    <p:sldId id="587" r:id="rId85"/>
    <p:sldId id="611" r:id="rId86"/>
    <p:sldId id="295" r:id="rId87"/>
    <p:sldId id="578" r:id="rId88"/>
    <p:sldId id="579" r:id="rId89"/>
    <p:sldId id="580" r:id="rId90"/>
    <p:sldId id="612" r:id="rId91"/>
    <p:sldId id="588" r:id="rId92"/>
    <p:sldId id="544" r:id="rId93"/>
    <p:sldId id="326" r:id="rId94"/>
    <p:sldId id="546" r:id="rId95"/>
    <p:sldId id="547" r:id="rId96"/>
    <p:sldId id="325" r:id="rId97"/>
    <p:sldId id="542" r:id="rId98"/>
    <p:sldId id="543" r:id="rId99"/>
    <p:sldId id="548" r:id="rId100"/>
    <p:sldId id="550" r:id="rId101"/>
    <p:sldId id="549" r:id="rId102"/>
    <p:sldId id="555" r:id="rId103"/>
    <p:sldId id="551" r:id="rId104"/>
    <p:sldId id="552" r:id="rId105"/>
    <p:sldId id="558" r:id="rId106"/>
    <p:sldId id="556" r:id="rId107"/>
    <p:sldId id="557" r:id="rId108"/>
    <p:sldId id="545" r:id="rId109"/>
    <p:sldId id="559" r:id="rId110"/>
    <p:sldId id="560" r:id="rId111"/>
    <p:sldId id="561" r:id="rId112"/>
    <p:sldId id="562" r:id="rId113"/>
    <p:sldId id="563" r:id="rId114"/>
    <p:sldId id="566" r:id="rId115"/>
    <p:sldId id="564" r:id="rId116"/>
    <p:sldId id="565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9313718-8D85-834D-AAF7-30D3CD95C621}">
          <p14:sldIdLst>
            <p14:sldId id="594"/>
            <p14:sldId id="596"/>
            <p14:sldId id="288"/>
            <p14:sldId id="613"/>
            <p14:sldId id="614"/>
            <p14:sldId id="603"/>
            <p14:sldId id="567"/>
          </p14:sldIdLst>
        </p14:section>
        <p14:section name="ALOHA" id="{E9834847-495F-441F-A6DE-3762DAFDEB95}">
          <p14:sldIdLst>
            <p14:sldId id="290"/>
            <p14:sldId id="494"/>
            <p14:sldId id="343"/>
            <p14:sldId id="496"/>
            <p14:sldId id="495"/>
            <p14:sldId id="291"/>
            <p14:sldId id="292"/>
          </p14:sldIdLst>
        </p14:section>
        <p14:section name="CSMA" id="{B84A7C47-5580-4A5E-8453-8C4320BD4B09}">
          <p14:sldIdLst>
            <p14:sldId id="572"/>
            <p14:sldId id="265"/>
            <p14:sldId id="330"/>
            <p14:sldId id="331"/>
            <p14:sldId id="499"/>
            <p14:sldId id="569"/>
          </p14:sldIdLst>
        </p14:section>
        <p14:section name="CSMA/CD" id="{143FACB9-B3DB-40F3-8E75-EEAFA54EEADD}">
          <p14:sldIdLst>
            <p14:sldId id="607"/>
            <p14:sldId id="498"/>
            <p14:sldId id="293"/>
            <p14:sldId id="570"/>
            <p14:sldId id="571"/>
          </p14:sldIdLst>
        </p14:section>
        <p14:section name="Ethernet" id="{8382B4D0-CB27-4F74-940B-6F57A12DBBDC}">
          <p14:sldIdLst>
            <p14:sldId id="608"/>
            <p14:sldId id="524"/>
            <p14:sldId id="275"/>
            <p14:sldId id="344"/>
            <p14:sldId id="311"/>
            <p14:sldId id="500"/>
            <p14:sldId id="335"/>
            <p14:sldId id="502"/>
            <p14:sldId id="505"/>
            <p14:sldId id="321"/>
            <p14:sldId id="504"/>
            <p14:sldId id="506"/>
            <p14:sldId id="507"/>
            <p14:sldId id="508"/>
          </p14:sldIdLst>
        </p14:section>
        <p14:section name="switching" id="{678C5189-10FB-F740-A575-F9D12A38D367}">
          <p14:sldIdLst>
            <p14:sldId id="310"/>
            <p14:sldId id="584"/>
            <p14:sldId id="585"/>
            <p14:sldId id="586"/>
            <p14:sldId id="526"/>
            <p14:sldId id="527"/>
            <p14:sldId id="280"/>
            <p14:sldId id="529"/>
            <p14:sldId id="530"/>
            <p14:sldId id="531"/>
            <p14:sldId id="532"/>
            <p14:sldId id="285"/>
            <p14:sldId id="533"/>
          </p14:sldIdLst>
        </p14:section>
        <p14:section name="VLAN" id="{2EFBA302-C350-024E-AEB4-D7D8C5D7A50E}">
          <p14:sldIdLst/>
        </p14:section>
        <p14:section name="MACA - CSMA/CA" id="{174E1E83-94B1-4B95-9F39-84A68DEED026}">
          <p14:sldIdLst>
            <p14:sldId id="609"/>
            <p14:sldId id="573"/>
            <p14:sldId id="316"/>
            <p14:sldId id="574"/>
            <p14:sldId id="575"/>
            <p14:sldId id="576"/>
            <p14:sldId id="577"/>
            <p14:sldId id="315"/>
            <p14:sldId id="589"/>
            <p14:sldId id="590"/>
            <p14:sldId id="591"/>
          </p14:sldIdLst>
        </p14:section>
        <p14:section name="MAC 802.11" id="{7B72A389-C364-9B46-A76D-901EB38C454A}">
          <p14:sldIdLst>
            <p14:sldId id="610"/>
            <p14:sldId id="317"/>
            <p14:sldId id="319"/>
            <p14:sldId id="509"/>
            <p14:sldId id="510"/>
            <p14:sldId id="347"/>
            <p14:sldId id="337"/>
            <p14:sldId id="336"/>
            <p14:sldId id="512"/>
            <p14:sldId id="513"/>
            <p14:sldId id="514"/>
            <p14:sldId id="515"/>
            <p14:sldId id="516"/>
            <p14:sldId id="517"/>
            <p14:sldId id="518"/>
            <p14:sldId id="520"/>
            <p14:sldId id="521"/>
            <p14:sldId id="522"/>
            <p14:sldId id="523"/>
            <p14:sldId id="593"/>
            <p14:sldId id="587"/>
          </p14:sldIdLst>
        </p14:section>
        <p14:section name="Collision-Free Protocols" id="{D1F15EE9-80EB-4899-9EB9-7F5F016499EB}">
          <p14:sldIdLst>
            <p14:sldId id="611"/>
            <p14:sldId id="295"/>
            <p14:sldId id="578"/>
            <p14:sldId id="579"/>
            <p14:sldId id="580"/>
          </p14:sldIdLst>
        </p14:section>
        <p14:section name="end" id="{779C5F76-69A7-4C6F-B7C3-28499E6D52D0}">
          <p14:sldIdLst>
            <p14:sldId id="612"/>
          </p14:sldIdLst>
        </p14:section>
        <p14:section name="MAC broadband wireless" id="{B3485E97-390E-9A47-9625-B2AB26170EB1}">
          <p14:sldIdLst/>
        </p14:section>
        <p14:section name="MAC bluetooth" id="{90693EA3-DA4F-3845-A80E-4D464445E8B5}">
          <p14:sldIdLst>
            <p14:sldId id="588"/>
            <p14:sldId id="544"/>
            <p14:sldId id="326"/>
            <p14:sldId id="546"/>
            <p14:sldId id="547"/>
            <p14:sldId id="325"/>
            <p14:sldId id="542"/>
            <p14:sldId id="543"/>
            <p14:sldId id="548"/>
            <p14:sldId id="550"/>
            <p14:sldId id="549"/>
            <p14:sldId id="555"/>
            <p14:sldId id="551"/>
            <p14:sldId id="552"/>
            <p14:sldId id="558"/>
            <p14:sldId id="556"/>
            <p14:sldId id="557"/>
          </p14:sldIdLst>
        </p14:section>
        <p14:section name="MAC RFID" id="{CDD4AA87-EC02-1149-AA76-52F500BDB177}">
          <p14:sldIdLst>
            <p14:sldId id="545"/>
            <p14:sldId id="559"/>
            <p14:sldId id="560"/>
            <p14:sldId id="561"/>
            <p14:sldId id="562"/>
            <p14:sldId id="563"/>
            <p14:sldId id="566"/>
            <p14:sldId id="564"/>
            <p14:sldId id="565"/>
          </p14:sldIdLst>
        </p14:section>
        <p14:section name="scratch" id="{B6FC43F3-3C39-AF42-AF4C-7DF4F294020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CD5"/>
    <a:srgbClr val="FBEAA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 autoAdjust="0"/>
    <p:restoredTop sz="78625" autoAdjust="0"/>
  </p:normalViewPr>
  <p:slideViewPr>
    <p:cSldViewPr snapToGrid="0">
      <p:cViewPr varScale="1">
        <p:scale>
          <a:sx n="107" d="100"/>
          <a:sy n="107" d="100"/>
        </p:scale>
        <p:origin x="867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237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266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568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6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14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718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867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152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65191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2355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0975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5735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1848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6901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820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985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713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4873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7745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8466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63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820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4248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4981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7898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6947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9973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2070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241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7901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4372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9846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9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984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7778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4543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1369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5401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8262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5456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1391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5876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293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271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71733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717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6009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56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1507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790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6261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3452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7246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90917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40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751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31354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3152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99892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2379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74221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17087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56180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77399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8506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37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401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561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898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8DD6-7153-4CF4-8D56-EC136A06CFAA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518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52D6-17C0-4779-ADAB-73B59F81A6C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778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108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941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ACFE6-9D2E-416E-97B2-9E29352E44E3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420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6EB35-05F7-4A87-8964-427C37CB3F84}" type="datetime1">
              <a:rPr lang="LID4096" smtClean="0"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954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EDA0-8CF6-47F6-8C28-6E4739D1747A}" type="datetime1">
              <a:rPr lang="LID4096" smtClean="0"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0887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2066-586A-45B0-97CD-3A4E3190A314}" type="datetime1">
              <a:rPr lang="LID4096" smtClean="0"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106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716E-F82F-4694-92F2-064D175225F1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904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D9E7-F6B6-40C5-AC1A-522E35085724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667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604EC-9209-7B44-B0CF-45803705B27D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0" y="6356350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Copyright Jesse Donkervliet 2024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9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1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1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6.emf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image" Target="../media/image3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40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5" Type="http://schemas.openxmlformats.org/officeDocument/2006/relationships/image" Target="../media/image20.emf"/><Relationship Id="rId4" Type="http://schemas.openxmlformats.org/officeDocument/2006/relationships/image" Target="../media/image27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5" Type="http://schemas.openxmlformats.org/officeDocument/2006/relationships/image" Target="../media/image410.png"/><Relationship Id="rId4" Type="http://schemas.openxmlformats.org/officeDocument/2006/relationships/image" Target="../media/image2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Computer Networks</a:t>
            </a:r>
            <a:b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X_400487</a:t>
            </a:r>
            <a:endParaRPr lang="LID4096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10587894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Lecture 5</a:t>
            </a:r>
          </a:p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Chapter 4: Medium Access Control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2026717" y="4762745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Arial" panose="020B0604020202020204" pitchFamily="34" charset="0"/>
                <a:cs typeface="Arial" panose="020B0604020202020204" pitchFamily="34" charset="0"/>
              </a:rPr>
              <a:t>Lecturer: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Jesse Donkervliet</a:t>
            </a:r>
            <a:endParaRPr lang="en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1778F-A689-1CCA-2224-769E022FB7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58" y="4588463"/>
            <a:ext cx="1553012" cy="1529656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10FE7-9ECB-7079-9789-5A919AB11EA7}"/>
              </a:ext>
            </a:extLst>
          </p:cNvPr>
          <p:cNvSpPr txBox="1"/>
          <p:nvPr/>
        </p:nvSpPr>
        <p:spPr>
          <a:xfrm>
            <a:off x="2026717" y="5364287"/>
            <a:ext cx="7129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Includes slides from Vlad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Cursaru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1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94D6-3D5E-4F3E-B7C8-13A88335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ALOHA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11F7A-F46B-4D3C-A69B-4E310E5A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31571" cy="4351338"/>
          </a:xfrm>
        </p:spPr>
        <p:txBody>
          <a:bodyPr/>
          <a:lstStyle/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FB03-FEFB-4EC8-AC97-9CB94988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E6D6D-2AA4-4C7F-95EE-A3E3737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</a:t>
            </a:fld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6C219-4003-45B5-BC40-7AC419A79E19}"/>
              </a:ext>
            </a:extLst>
          </p:cNvPr>
          <p:cNvSpPr/>
          <p:nvPr/>
        </p:nvSpPr>
        <p:spPr>
          <a:xfrm>
            <a:off x="4798794" y="3805478"/>
            <a:ext cx="23821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7EFA0-1181-42D7-A5EA-D94E446578C8}"/>
              </a:ext>
            </a:extLst>
          </p:cNvPr>
          <p:cNvSpPr/>
          <p:nvPr/>
        </p:nvSpPr>
        <p:spPr>
          <a:xfrm>
            <a:off x="3513142" y="4730356"/>
            <a:ext cx="23821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902B58A6-30D1-4207-9ECD-83AE73167BDC}"/>
              </a:ext>
            </a:extLst>
          </p:cNvPr>
          <p:cNvSpPr/>
          <p:nvPr/>
        </p:nvSpPr>
        <p:spPr>
          <a:xfrm rot="16200000">
            <a:off x="5916554" y="2453232"/>
            <a:ext cx="146672" cy="2382192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/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F53F6-2B73-4283-AC6F-7138ACAFA00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78175" y="4389119"/>
            <a:ext cx="2913076" cy="808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D93FA-D376-464D-B4CB-6354527D0E5C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flipH="1">
            <a:off x="7180985" y="4137439"/>
            <a:ext cx="920425" cy="95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887F62E-CA5F-42EE-8B79-4AD7E4088DF0}"/>
              </a:ext>
            </a:extLst>
          </p:cNvPr>
          <p:cNvSpPr/>
          <p:nvPr/>
        </p:nvSpPr>
        <p:spPr>
          <a:xfrm>
            <a:off x="8101409" y="3885757"/>
            <a:ext cx="1579684" cy="503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Collision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FF6C4-39CE-4762-9765-AE089A73DF62}"/>
              </a:ext>
            </a:extLst>
          </p:cNvPr>
          <p:cNvSpPr/>
          <p:nvPr/>
        </p:nvSpPr>
        <p:spPr>
          <a:xfrm>
            <a:off x="4798794" y="3812096"/>
            <a:ext cx="1096539" cy="177304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81A4B8-DDB1-4A3F-B7F2-7C6CA7FEE4C1}"/>
              </a:ext>
            </a:extLst>
          </p:cNvPr>
          <p:cNvCxnSpPr/>
          <p:nvPr/>
        </p:nvCxnSpPr>
        <p:spPr>
          <a:xfrm>
            <a:off x="3428885" y="5912732"/>
            <a:ext cx="4806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DFE44-1ABA-407C-8006-D41B52762036}"/>
              </a:ext>
            </a:extLst>
          </p:cNvPr>
          <p:cNvSpPr txBox="1"/>
          <p:nvPr/>
        </p:nvSpPr>
        <p:spPr>
          <a:xfrm>
            <a:off x="5557878" y="5539136"/>
            <a:ext cx="7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274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6" grpId="0" animBg="1"/>
      <p:bldP spid="18" grpId="0" animBg="1"/>
      <p:bldP spid="1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100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B74E01C-BAB3-4464-9676-DEE77CEE44D2}"/>
              </a:ext>
            </a:extLst>
          </p:cNvPr>
          <p:cNvSpPr txBox="1"/>
          <p:nvPr/>
        </p:nvSpPr>
        <p:spPr>
          <a:xfrm>
            <a:off x="5958238" y="5113049"/>
            <a:ext cx="455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identify </a:t>
            </a:r>
            <a:r>
              <a:rPr lang="en-US" sz="2400" i="1" dirty="0"/>
              <a:t>primary</a:t>
            </a:r>
            <a:r>
              <a:rPr lang="en-US" sz="2400" dirty="0"/>
              <a:t> device.</a:t>
            </a:r>
          </a:p>
        </p:txBody>
      </p:sp>
    </p:spTree>
    <p:extLst>
      <p:ext uri="{BB962C8B-B14F-4D97-AF65-F5344CB8AC3E}">
        <p14:creationId xmlns:p14="http://schemas.microsoft.com/office/powerpoint/2010/main" val="3708798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101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75C358-5594-45FA-AF2C-F455C045BDB9}"/>
              </a:ext>
            </a:extLst>
          </p:cNvPr>
          <p:cNvSpPr/>
          <p:nvPr/>
        </p:nvSpPr>
        <p:spPr>
          <a:xfrm>
            <a:off x="2338739" y="6304149"/>
            <a:ext cx="3374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Header repeated three times</a:t>
            </a:r>
          </a:p>
        </p:txBody>
      </p:sp>
    </p:spTree>
    <p:extLst>
      <p:ext uri="{BB962C8B-B14F-4D97-AF65-F5344CB8AC3E}">
        <p14:creationId xmlns:p14="http://schemas.microsoft.com/office/powerpoint/2010/main" val="36441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102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86CE0F-4F67-4CB9-824C-C6998DF5FBC0}"/>
              </a:ext>
            </a:extLst>
          </p:cNvPr>
          <p:cNvSpPr txBox="1"/>
          <p:nvPr/>
        </p:nvSpPr>
        <p:spPr>
          <a:xfrm>
            <a:off x="5958238" y="5113049"/>
            <a:ext cx="455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identify </a:t>
            </a:r>
            <a:r>
              <a:rPr lang="en-US" sz="2400" i="1" dirty="0"/>
              <a:t>secondary</a:t>
            </a:r>
            <a:r>
              <a:rPr lang="en-US" sz="2400" dirty="0"/>
              <a:t> device.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75C358-5594-45FA-AF2C-F455C045BDB9}"/>
              </a:ext>
            </a:extLst>
          </p:cNvPr>
          <p:cNvSpPr/>
          <p:nvPr/>
        </p:nvSpPr>
        <p:spPr>
          <a:xfrm>
            <a:off x="2338739" y="6304149"/>
            <a:ext cx="3374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Header repeated three times</a:t>
            </a:r>
          </a:p>
        </p:txBody>
      </p:sp>
    </p:spTree>
    <p:extLst>
      <p:ext uri="{BB962C8B-B14F-4D97-AF65-F5344CB8AC3E}">
        <p14:creationId xmlns:p14="http://schemas.microsoft.com/office/powerpoint/2010/main" val="7836066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103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86CE0F-4F67-4CB9-824C-C6998DF5FBC0}"/>
              </a:ext>
            </a:extLst>
          </p:cNvPr>
          <p:cNvSpPr txBox="1"/>
          <p:nvPr/>
        </p:nvSpPr>
        <p:spPr>
          <a:xfrm>
            <a:off x="5958238" y="5113049"/>
            <a:ext cx="455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Identifies frame types</a:t>
            </a:r>
            <a:br>
              <a:rPr lang="en-US" sz="2400" dirty="0"/>
            </a:br>
            <a:r>
              <a:rPr lang="en-US" sz="2400" dirty="0"/>
              <a:t>such as SCO or ACL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</p:spTree>
    <p:extLst>
      <p:ext uri="{BB962C8B-B14F-4D97-AF65-F5344CB8AC3E}">
        <p14:creationId xmlns:p14="http://schemas.microsoft.com/office/powerpoint/2010/main" val="22023935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104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86CE0F-4F67-4CB9-824C-C6998DF5FBC0}"/>
              </a:ext>
            </a:extLst>
          </p:cNvPr>
          <p:cNvSpPr txBox="1"/>
          <p:nvPr/>
        </p:nvSpPr>
        <p:spPr>
          <a:xfrm>
            <a:off x="5958238" y="5113049"/>
            <a:ext cx="455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Buffer full. Secondary cannot receive more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</p:spTree>
    <p:extLst>
      <p:ext uri="{BB962C8B-B14F-4D97-AF65-F5344CB8AC3E}">
        <p14:creationId xmlns:p14="http://schemas.microsoft.com/office/powerpoint/2010/main" val="832996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105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86CE0F-4F67-4CB9-824C-C6998DF5FBC0}"/>
              </a:ext>
            </a:extLst>
          </p:cNvPr>
          <p:cNvSpPr txBox="1"/>
          <p:nvPr/>
        </p:nvSpPr>
        <p:spPr>
          <a:xfrm>
            <a:off x="5958238" y="5113049"/>
            <a:ext cx="455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Piggybacked acknowledgement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</p:spTree>
    <p:extLst>
      <p:ext uri="{BB962C8B-B14F-4D97-AF65-F5344CB8AC3E}">
        <p14:creationId xmlns:p14="http://schemas.microsoft.com/office/powerpoint/2010/main" val="275229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106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86CE0F-4F67-4CB9-824C-C6998DF5FBC0}"/>
              </a:ext>
            </a:extLst>
          </p:cNvPr>
          <p:cNvSpPr txBox="1"/>
          <p:nvPr/>
        </p:nvSpPr>
        <p:spPr>
          <a:xfrm>
            <a:off x="5958238" y="5113049"/>
            <a:ext cx="455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for flow control.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9328C9-E07F-43AC-A184-AC3042774400}"/>
              </a:ext>
            </a:extLst>
          </p:cNvPr>
          <p:cNvSpPr/>
          <p:nvPr/>
        </p:nvSpPr>
        <p:spPr>
          <a:xfrm>
            <a:off x="6013890" y="5587317"/>
            <a:ext cx="4494403" cy="5142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What is the window size?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36582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7984BC-5000-4F9C-BF47-3D7860390988}"/>
              </a:ext>
            </a:extLst>
          </p:cNvPr>
          <p:cNvGrpSpPr/>
          <p:nvPr/>
        </p:nvGrpSpPr>
        <p:grpSpPr>
          <a:xfrm>
            <a:off x="2883157" y="4887096"/>
            <a:ext cx="2979842" cy="1122067"/>
            <a:chOff x="1387732" y="4887095"/>
            <a:chExt cx="2979842" cy="11220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19ED88-EB4A-48A3-8FE0-89732F5B9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1821" y="4888200"/>
              <a:ext cx="677302" cy="56292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02F19A-6989-4748-B2E7-B1F0B6679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68041" y="4887095"/>
              <a:ext cx="992574" cy="56402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4FECB-2A02-4791-ADB4-77C09C7FD19D}"/>
                </a:ext>
              </a:extLst>
            </p:cNvPr>
            <p:cNvSpPr/>
            <p:nvPr/>
          </p:nvSpPr>
          <p:spPr>
            <a:xfrm>
              <a:off x="1387732" y="5362832"/>
              <a:ext cx="66599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Addr</a:t>
              </a:r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63B47A-EE3A-4477-A4B9-E61C3F2E5370}"/>
                </a:ext>
              </a:extLst>
            </p:cNvPr>
            <p:cNvSpPr/>
            <p:nvPr/>
          </p:nvSpPr>
          <p:spPr>
            <a:xfrm>
              <a:off x="2074235" y="5362832"/>
              <a:ext cx="91273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Type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FD509B-65EB-45EB-896D-21F6268E5BEB}"/>
                </a:ext>
              </a:extLst>
            </p:cNvPr>
            <p:cNvSpPr/>
            <p:nvPr/>
          </p:nvSpPr>
          <p:spPr>
            <a:xfrm>
              <a:off x="2996581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E6892A-2484-4690-9CD6-809F352F7131}"/>
                </a:ext>
              </a:extLst>
            </p:cNvPr>
            <p:cNvSpPr/>
            <p:nvPr/>
          </p:nvSpPr>
          <p:spPr>
            <a:xfrm>
              <a:off x="3238352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2814F-2446-4F48-9748-B6815B0A2201}"/>
                </a:ext>
              </a:extLst>
            </p:cNvPr>
            <p:cNvSpPr/>
            <p:nvPr/>
          </p:nvSpPr>
          <p:spPr>
            <a:xfrm>
              <a:off x="3477956" y="5362832"/>
              <a:ext cx="219816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AE3C90-12EB-49C8-BC29-6A08DEAEFF35}"/>
                </a:ext>
              </a:extLst>
            </p:cNvPr>
            <p:cNvSpPr/>
            <p:nvPr/>
          </p:nvSpPr>
          <p:spPr>
            <a:xfrm>
              <a:off x="3717559" y="5362832"/>
              <a:ext cx="65001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5564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Enhanced data rates send faster but for the same time.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107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   16				0-8184				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6475502" y="366754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(2x or 3x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5" y="4339348"/>
            <a:ext cx="6548872" cy="646330"/>
            <a:chOff x="254221" y="2989744"/>
            <a:chExt cx="7488762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4306963" y="2989744"/>
              <a:ext cx="343602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638443-29E1-4ED8-9140-27D0C6CE80B5}"/>
              </a:ext>
            </a:extLst>
          </p:cNvPr>
          <p:cNvSpPr txBox="1"/>
          <p:nvPr/>
        </p:nvSpPr>
        <p:spPr>
          <a:xfrm>
            <a:off x="2268106" y="5985886"/>
            <a:ext cx="348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Bits:       3             4          1  1  1       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D6CC0E-FFF2-4E4C-8C3F-BD9F9059DE35}"/>
              </a:ext>
            </a:extLst>
          </p:cNvPr>
          <p:cNvSpPr/>
          <p:nvPr/>
        </p:nvSpPr>
        <p:spPr>
          <a:xfrm>
            <a:off x="4946401" y="4339348"/>
            <a:ext cx="916599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Guard/Sync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725CAE-93BE-4EBE-B375-2935E44FEC9B}"/>
              </a:ext>
            </a:extLst>
          </p:cNvPr>
          <p:cNvSpPr/>
          <p:nvPr/>
        </p:nvSpPr>
        <p:spPr>
          <a:xfrm>
            <a:off x="8867778" y="4339348"/>
            <a:ext cx="916599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Trailer</a:t>
            </a:r>
          </a:p>
        </p:txBody>
      </p:sp>
    </p:spTree>
    <p:extLst>
      <p:ext uri="{BB962C8B-B14F-4D97-AF65-F5344CB8AC3E}">
        <p14:creationId xmlns:p14="http://schemas.microsoft.com/office/powerpoint/2010/main" val="39515011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847E-4C02-43FF-B437-592D7CD7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  <a:br>
              <a:rPr lang="en-US" dirty="0"/>
            </a:br>
            <a:r>
              <a:rPr lang="en-US" dirty="0"/>
              <a:t>RFID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01157-86ED-4D33-B012-038CDFAD1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92388-AAD4-40D4-B2AE-D32ECD31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90A8B-C198-42F6-85B4-A49B5E45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78EBA-E7FD-BA4B-A79B-1298F357B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5437765"/>
            <a:ext cx="678873" cy="6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4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0CC8-D5BF-4422-B828-96C714EB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61810-98DE-48CF-8EF0-8A9976525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93" y="2328070"/>
            <a:ext cx="4005792" cy="30043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E9AD6-340B-4000-9998-F6AA3B38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22988-C212-4BF4-93A2-5E298865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109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F27B5-44BC-4BCE-AC03-FC14C0E02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72" y="2779714"/>
            <a:ext cx="3360602" cy="255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C1F1C-5607-48AA-B6EE-6B20DDBAFCBA}"/>
              </a:ext>
            </a:extLst>
          </p:cNvPr>
          <p:cNvSpPr txBox="1"/>
          <p:nvPr/>
        </p:nvSpPr>
        <p:spPr>
          <a:xfrm>
            <a:off x="3126512" y="2034263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Stationary reader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17216-99B7-4912-A158-277C4ECB6DE5}"/>
              </a:ext>
            </a:extLst>
          </p:cNvPr>
          <p:cNvSpPr txBox="1"/>
          <p:nvPr/>
        </p:nvSpPr>
        <p:spPr>
          <a:xfrm>
            <a:off x="7255935" y="2034263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 reader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0D520C-0E87-4CA1-AAAF-B7D6DD49A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40" y="2747170"/>
            <a:ext cx="4498516" cy="2530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53EBCB-2B42-486A-B664-7F47C0F6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89" y="4454407"/>
            <a:ext cx="10572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4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94D6-3D5E-4F3E-B7C8-13A88335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ALOHA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11F7A-F46B-4D3C-A69B-4E310E5A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31571" cy="4351338"/>
          </a:xfrm>
        </p:spPr>
        <p:txBody>
          <a:bodyPr/>
          <a:lstStyle/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FB03-FEFB-4EC8-AC97-9CB94988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E6D6D-2AA4-4C7F-95EE-A3E3737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</a:t>
            </a:fld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6C219-4003-45B5-BC40-7AC419A79E19}"/>
              </a:ext>
            </a:extLst>
          </p:cNvPr>
          <p:cNvSpPr/>
          <p:nvPr/>
        </p:nvSpPr>
        <p:spPr>
          <a:xfrm>
            <a:off x="4798794" y="3805478"/>
            <a:ext cx="23821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7EFA0-1181-42D7-A5EA-D94E446578C8}"/>
              </a:ext>
            </a:extLst>
          </p:cNvPr>
          <p:cNvSpPr/>
          <p:nvPr/>
        </p:nvSpPr>
        <p:spPr>
          <a:xfrm>
            <a:off x="6077660" y="4730356"/>
            <a:ext cx="23821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902B58A6-30D1-4207-9ECD-83AE73167BDC}"/>
              </a:ext>
            </a:extLst>
          </p:cNvPr>
          <p:cNvSpPr/>
          <p:nvPr/>
        </p:nvSpPr>
        <p:spPr>
          <a:xfrm rot="16200000">
            <a:off x="5916554" y="2453232"/>
            <a:ext cx="146672" cy="2382192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/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F53F6-2B73-4283-AC6F-7138ACAFA00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981950" y="4010996"/>
            <a:ext cx="741432" cy="649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D93FA-D376-464D-B4CB-6354527D0E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364328" y="3759315"/>
            <a:ext cx="569212" cy="428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887F62E-CA5F-42EE-8B79-4AD7E4088DF0}"/>
              </a:ext>
            </a:extLst>
          </p:cNvPr>
          <p:cNvSpPr/>
          <p:nvPr/>
        </p:nvSpPr>
        <p:spPr>
          <a:xfrm>
            <a:off x="7933540" y="3507633"/>
            <a:ext cx="1579684" cy="503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Collision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FF6C4-39CE-4762-9765-AE089A73DF62}"/>
              </a:ext>
            </a:extLst>
          </p:cNvPr>
          <p:cNvSpPr/>
          <p:nvPr/>
        </p:nvSpPr>
        <p:spPr>
          <a:xfrm>
            <a:off x="6077659" y="3812096"/>
            <a:ext cx="1103324" cy="177304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81A4B8-DDB1-4A3F-B7F2-7C6CA7FEE4C1}"/>
              </a:ext>
            </a:extLst>
          </p:cNvPr>
          <p:cNvCxnSpPr/>
          <p:nvPr/>
        </p:nvCxnSpPr>
        <p:spPr>
          <a:xfrm>
            <a:off x="3449905" y="5912732"/>
            <a:ext cx="4806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DFE44-1ABA-407C-8006-D41B52762036}"/>
              </a:ext>
            </a:extLst>
          </p:cNvPr>
          <p:cNvSpPr txBox="1"/>
          <p:nvPr/>
        </p:nvSpPr>
        <p:spPr>
          <a:xfrm>
            <a:off x="5557878" y="5539136"/>
            <a:ext cx="7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44675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593F-E091-4384-810C-493C6D9C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21B0-B98A-48D6-9879-A0AD0B984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</a:t>
            </a:r>
            <a:r>
              <a:rPr lang="en-US" b="1" dirty="0"/>
              <a:t>readers </a:t>
            </a:r>
            <a:r>
              <a:rPr lang="en-US" dirty="0"/>
              <a:t>and </a:t>
            </a:r>
            <a:r>
              <a:rPr lang="en-US" b="1" dirty="0"/>
              <a:t>tags</a:t>
            </a:r>
            <a:r>
              <a:rPr lang="en-US" dirty="0"/>
              <a:t>. Reader in charge of medium access control. Tags reply to requests.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6FC4B-686C-4DE8-88F8-01842A37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ED325-5C88-4546-85C8-63204BF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110</a:t>
            </a:fld>
            <a:endParaRPr lang="LID4096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002851-73E7-464A-BF81-FC5DD2EC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06" y="2722009"/>
            <a:ext cx="4005792" cy="300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A5062-E0BD-42D7-9442-4F2F9271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72" y="2722010"/>
            <a:ext cx="1057275" cy="105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51D57-6FE7-4DAA-8D30-FF2F1F83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0" y="4856145"/>
            <a:ext cx="1057275" cy="1057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E48F0-4A60-4C4B-9845-5D8EE349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74" y="3628749"/>
            <a:ext cx="1057275" cy="105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178B2-1190-406A-9655-A3747234B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09" y="5209383"/>
            <a:ext cx="1057275" cy="1057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3E2E8-23E7-4AAD-AE49-BED11C0AE497}"/>
              </a:ext>
            </a:extLst>
          </p:cNvPr>
          <p:cNvCxnSpPr>
            <a:cxnSpLocks/>
          </p:cNvCxnSpPr>
          <p:nvPr/>
        </p:nvCxnSpPr>
        <p:spPr>
          <a:xfrm flipH="1" flipV="1">
            <a:off x="5092667" y="3429000"/>
            <a:ext cx="1336708" cy="35028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299CF-64C8-4759-83B3-B6E6D79794C2}"/>
              </a:ext>
            </a:extLst>
          </p:cNvPr>
          <p:cNvCxnSpPr>
            <a:cxnSpLocks/>
          </p:cNvCxnSpPr>
          <p:nvPr/>
        </p:nvCxnSpPr>
        <p:spPr>
          <a:xfrm flipH="1">
            <a:off x="3755960" y="4157386"/>
            <a:ext cx="2340041" cy="8363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758D80-B328-4C2E-9CB5-7B53D5F46613}"/>
              </a:ext>
            </a:extLst>
          </p:cNvPr>
          <p:cNvCxnSpPr>
            <a:cxnSpLocks/>
          </p:cNvCxnSpPr>
          <p:nvPr/>
        </p:nvCxnSpPr>
        <p:spPr>
          <a:xfrm flipH="1">
            <a:off x="4172306" y="4464944"/>
            <a:ext cx="2090382" cy="56505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DF5CF-249A-4F87-AF68-87A7530BC4A8}"/>
              </a:ext>
            </a:extLst>
          </p:cNvPr>
          <p:cNvCxnSpPr>
            <a:cxnSpLocks/>
          </p:cNvCxnSpPr>
          <p:nvPr/>
        </p:nvCxnSpPr>
        <p:spPr>
          <a:xfrm flipH="1">
            <a:off x="5649774" y="4813123"/>
            <a:ext cx="895910" cy="50783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7B442-6DE7-4F14-A327-8F87DF94E976}"/>
              </a:ext>
            </a:extLst>
          </p:cNvPr>
          <p:cNvSpPr/>
          <p:nvPr/>
        </p:nvSpPr>
        <p:spPr>
          <a:xfrm>
            <a:off x="6154209" y="5575759"/>
            <a:ext cx="4265751" cy="6293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Tags have no battery.</a:t>
            </a:r>
            <a:br>
              <a:rPr lang="en-US" sz="4800" dirty="0"/>
            </a:br>
            <a:r>
              <a:rPr lang="en-US" sz="4800" dirty="0"/>
              <a:t>Use reader signal to power reply</a:t>
            </a:r>
          </a:p>
        </p:txBody>
      </p:sp>
    </p:spTree>
    <p:extLst>
      <p:ext uri="{BB962C8B-B14F-4D97-AF65-F5344CB8AC3E}">
        <p14:creationId xmlns:p14="http://schemas.microsoft.com/office/powerpoint/2010/main" val="273942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593F-E091-4384-810C-493C6D9C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21B0-B98A-48D6-9879-A0AD0B984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</a:t>
            </a:r>
            <a:r>
              <a:rPr lang="en-US" b="1" dirty="0"/>
              <a:t>readers </a:t>
            </a:r>
            <a:r>
              <a:rPr lang="en-US" dirty="0"/>
              <a:t>and </a:t>
            </a:r>
            <a:r>
              <a:rPr lang="en-US" b="1" dirty="0"/>
              <a:t>tags</a:t>
            </a:r>
            <a:r>
              <a:rPr lang="en-US" dirty="0"/>
              <a:t>. Reader in charge of medium access control. Tags reply to requests.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6FC4B-686C-4DE8-88F8-01842A37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ED325-5C88-4546-85C8-63204BF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111</a:t>
            </a:fld>
            <a:endParaRPr lang="LID4096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002851-73E7-464A-BF81-FC5DD2EC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06" y="2722009"/>
            <a:ext cx="4005792" cy="3004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A5062-E0BD-42D7-9442-4F2F9271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72" y="2722010"/>
            <a:ext cx="1057275" cy="105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51D57-6FE7-4DAA-8D30-FF2F1F83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10" y="4856145"/>
            <a:ext cx="1057275" cy="1057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E48F0-4A60-4C4B-9845-5D8EE349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74" y="3628749"/>
            <a:ext cx="1057275" cy="105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178B2-1190-406A-9655-A3747234B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09" y="5209383"/>
            <a:ext cx="1057275" cy="1057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63E2E8-23E7-4AAD-AE49-BED11C0AE497}"/>
              </a:ext>
            </a:extLst>
          </p:cNvPr>
          <p:cNvCxnSpPr>
            <a:cxnSpLocks/>
          </p:cNvCxnSpPr>
          <p:nvPr/>
        </p:nvCxnSpPr>
        <p:spPr>
          <a:xfrm flipH="1" flipV="1">
            <a:off x="5092667" y="3429000"/>
            <a:ext cx="1336708" cy="3502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299CF-64C8-4759-83B3-B6E6D79794C2}"/>
              </a:ext>
            </a:extLst>
          </p:cNvPr>
          <p:cNvCxnSpPr>
            <a:cxnSpLocks/>
          </p:cNvCxnSpPr>
          <p:nvPr/>
        </p:nvCxnSpPr>
        <p:spPr>
          <a:xfrm flipH="1">
            <a:off x="3755960" y="4157386"/>
            <a:ext cx="2340041" cy="8363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758D80-B328-4C2E-9CB5-7B53D5F46613}"/>
              </a:ext>
            </a:extLst>
          </p:cNvPr>
          <p:cNvCxnSpPr>
            <a:cxnSpLocks/>
          </p:cNvCxnSpPr>
          <p:nvPr/>
        </p:nvCxnSpPr>
        <p:spPr>
          <a:xfrm flipH="1">
            <a:off x="4172306" y="4464944"/>
            <a:ext cx="2090382" cy="56505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DF5CF-249A-4F87-AF68-87A7530BC4A8}"/>
              </a:ext>
            </a:extLst>
          </p:cNvPr>
          <p:cNvCxnSpPr>
            <a:cxnSpLocks/>
          </p:cNvCxnSpPr>
          <p:nvPr/>
        </p:nvCxnSpPr>
        <p:spPr>
          <a:xfrm flipH="1">
            <a:off x="5649774" y="4813123"/>
            <a:ext cx="895910" cy="5078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A47AA-8F28-4CF4-AC90-CB3A95F43BE8}"/>
              </a:ext>
            </a:extLst>
          </p:cNvPr>
          <p:cNvSpPr/>
          <p:nvPr/>
        </p:nvSpPr>
        <p:spPr>
          <a:xfrm>
            <a:off x="6154209" y="5575759"/>
            <a:ext cx="4265751" cy="6293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Tags have no battery.</a:t>
            </a:r>
            <a:br>
              <a:rPr lang="en-US" sz="4800" dirty="0"/>
            </a:br>
            <a:r>
              <a:rPr lang="en-US" sz="4800" dirty="0"/>
              <a:t>Use reader signal to power reply</a:t>
            </a:r>
          </a:p>
        </p:txBody>
      </p:sp>
    </p:spTree>
    <p:extLst>
      <p:ext uri="{BB962C8B-B14F-4D97-AF65-F5344CB8AC3E}">
        <p14:creationId xmlns:p14="http://schemas.microsoft.com/office/powerpoint/2010/main" val="8712485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0C0B76-D135-4A44-B08E-6E5BD57EE568}"/>
              </a:ext>
            </a:extLst>
          </p:cNvPr>
          <p:cNvCxnSpPr/>
          <p:nvPr/>
        </p:nvCxnSpPr>
        <p:spPr>
          <a:xfrm>
            <a:off x="9663607" y="2163626"/>
            <a:ext cx="9288" cy="3856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5D35C2-3865-4FBB-AF1D-D08310B3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communication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8987A-BBF8-4800-8447-684CE987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DA410-AE09-478C-9EA3-416F154F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112</a:t>
            </a:fld>
            <a:endParaRPr lang="LID4096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4DE473-7C5D-4468-985C-CBE6E47E51F4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4171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Generation 2 Tag identification.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Reader sends query and sets slot structure.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Tags reply (RN16) in a random slot; may collide.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Reader asks one tag for its identifier. (ACK)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 continues until no tags are left.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76E923-D3C0-41D0-A6ED-299BFFAA2E09}"/>
              </a:ext>
            </a:extLst>
          </p:cNvPr>
          <p:cNvSpPr/>
          <p:nvPr/>
        </p:nvSpPr>
        <p:spPr>
          <a:xfrm>
            <a:off x="1309689" y="185739"/>
            <a:ext cx="9572625" cy="5090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Similar to a method we have seen last lecture?</a:t>
            </a:r>
            <a:endParaRPr lang="LID4096" sz="2800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9DC7E48-ECE6-4A4A-AD3B-620C05DD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69" y="1475998"/>
            <a:ext cx="916837" cy="68762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157A0C5-E252-46C8-82E1-49534B0A24A7}"/>
              </a:ext>
            </a:extLst>
          </p:cNvPr>
          <p:cNvGrpSpPr/>
          <p:nvPr/>
        </p:nvGrpSpPr>
        <p:grpSpPr>
          <a:xfrm>
            <a:off x="9265961" y="1368426"/>
            <a:ext cx="966271" cy="966271"/>
            <a:chOff x="7741960" y="1368425"/>
            <a:chExt cx="966271" cy="966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968469-ABEB-4D68-9D6F-2440B8235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960" y="1368425"/>
              <a:ext cx="509071" cy="5090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8D2C93-FB7D-4225-AD4C-01EA5F42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360" y="1520825"/>
              <a:ext cx="509071" cy="5090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B7A869-A086-458A-A694-24CCCE7C6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760" y="1673225"/>
              <a:ext cx="509071" cy="5090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64B05A-1669-4A05-8DA7-6B6280CBE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160" y="1825625"/>
              <a:ext cx="509071" cy="509071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B0EC6A-DF7C-44D5-A241-2C15A67A92DA}"/>
              </a:ext>
            </a:extLst>
          </p:cNvPr>
          <p:cNvCxnSpPr>
            <a:stCxn id="8" idx="2"/>
          </p:cNvCxnSpPr>
          <p:nvPr/>
        </p:nvCxnSpPr>
        <p:spPr>
          <a:xfrm>
            <a:off x="7715487" y="2163626"/>
            <a:ext cx="9288" cy="3856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703158-8AE8-4320-9BB7-52D75326ADB3}"/>
              </a:ext>
            </a:extLst>
          </p:cNvPr>
          <p:cNvSpPr/>
          <p:nvPr/>
        </p:nvSpPr>
        <p:spPr>
          <a:xfrm>
            <a:off x="8510747" y="2147889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9C9CBB-966D-41BC-9001-7C37EE636C08}"/>
              </a:ext>
            </a:extLst>
          </p:cNvPr>
          <p:cNvCxnSpPr>
            <a:cxnSpLocks/>
          </p:cNvCxnSpPr>
          <p:nvPr/>
        </p:nvCxnSpPr>
        <p:spPr>
          <a:xfrm>
            <a:off x="7724775" y="2334696"/>
            <a:ext cx="1938832" cy="31325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F4641-FDF3-433C-9B7E-FE62B3ED253A}"/>
              </a:ext>
            </a:extLst>
          </p:cNvPr>
          <p:cNvSpPr txBox="1"/>
          <p:nvPr/>
        </p:nvSpPr>
        <p:spPr>
          <a:xfrm>
            <a:off x="6934158" y="2126561"/>
            <a:ext cx="7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FBD34-FC83-45BE-95A1-7F5919A12100}"/>
              </a:ext>
            </a:extLst>
          </p:cNvPr>
          <p:cNvSpPr txBox="1"/>
          <p:nvPr/>
        </p:nvSpPr>
        <p:spPr>
          <a:xfrm>
            <a:off x="6638926" y="2747099"/>
            <a:ext cx="105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QRepeat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C1B7A1-D4A5-4C92-8FB6-7698D702D8A5}"/>
              </a:ext>
            </a:extLst>
          </p:cNvPr>
          <p:cNvSpPr/>
          <p:nvPr/>
        </p:nvSpPr>
        <p:spPr>
          <a:xfrm>
            <a:off x="8510747" y="2775424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1166E5-F1B6-4348-A3F0-840981566CD0}"/>
              </a:ext>
            </a:extLst>
          </p:cNvPr>
          <p:cNvCxnSpPr>
            <a:cxnSpLocks/>
          </p:cNvCxnSpPr>
          <p:nvPr/>
        </p:nvCxnSpPr>
        <p:spPr>
          <a:xfrm>
            <a:off x="7715487" y="2962231"/>
            <a:ext cx="1938832" cy="31325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EB8D5F-6A7E-4177-9550-476E8B92DD3A}"/>
              </a:ext>
            </a:extLst>
          </p:cNvPr>
          <p:cNvSpPr txBox="1"/>
          <p:nvPr/>
        </p:nvSpPr>
        <p:spPr>
          <a:xfrm>
            <a:off x="6648214" y="3319946"/>
            <a:ext cx="105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QRepeat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ED1CB-6899-47C8-B932-4BFCC29148BE}"/>
              </a:ext>
            </a:extLst>
          </p:cNvPr>
          <p:cNvSpPr/>
          <p:nvPr/>
        </p:nvSpPr>
        <p:spPr>
          <a:xfrm>
            <a:off x="8510747" y="3357553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93E707-C1EA-4240-BC80-63BA4FD36AB5}"/>
              </a:ext>
            </a:extLst>
          </p:cNvPr>
          <p:cNvCxnSpPr>
            <a:cxnSpLocks/>
          </p:cNvCxnSpPr>
          <p:nvPr/>
        </p:nvCxnSpPr>
        <p:spPr>
          <a:xfrm>
            <a:off x="7724775" y="3535078"/>
            <a:ext cx="1938832" cy="31325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E775D3-FF47-4C4E-9039-2C9A0252494D}"/>
              </a:ext>
            </a:extLst>
          </p:cNvPr>
          <p:cNvCxnSpPr>
            <a:cxnSpLocks/>
          </p:cNvCxnSpPr>
          <p:nvPr/>
        </p:nvCxnSpPr>
        <p:spPr>
          <a:xfrm flipH="1">
            <a:off x="7741651" y="3924300"/>
            <a:ext cx="1921957" cy="60418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A840F5E-60FA-4F4A-8131-52EBE8814924}"/>
              </a:ext>
            </a:extLst>
          </p:cNvPr>
          <p:cNvSpPr/>
          <p:nvPr/>
        </p:nvSpPr>
        <p:spPr>
          <a:xfrm>
            <a:off x="8510747" y="3893482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LID4096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E23720-748A-4836-89EA-DA78D3F994C3}"/>
              </a:ext>
            </a:extLst>
          </p:cNvPr>
          <p:cNvSpPr/>
          <p:nvPr/>
        </p:nvSpPr>
        <p:spPr>
          <a:xfrm>
            <a:off x="8510747" y="4468799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6FFFB8-7743-45BE-92BD-C21DE32856E4}"/>
              </a:ext>
            </a:extLst>
          </p:cNvPr>
          <p:cNvCxnSpPr>
            <a:cxnSpLocks/>
          </p:cNvCxnSpPr>
          <p:nvPr/>
        </p:nvCxnSpPr>
        <p:spPr>
          <a:xfrm>
            <a:off x="7741650" y="4646324"/>
            <a:ext cx="1938832" cy="31325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31D421-A0DF-4284-9E4D-B2860BCFD614}"/>
              </a:ext>
            </a:extLst>
          </p:cNvPr>
          <p:cNvCxnSpPr>
            <a:cxnSpLocks/>
          </p:cNvCxnSpPr>
          <p:nvPr/>
        </p:nvCxnSpPr>
        <p:spPr>
          <a:xfrm flipH="1">
            <a:off x="7741652" y="5172187"/>
            <a:ext cx="1921957" cy="60418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EBA7D13-F9D1-446F-A2BA-C028E363CD63}"/>
              </a:ext>
            </a:extLst>
          </p:cNvPr>
          <p:cNvSpPr/>
          <p:nvPr/>
        </p:nvSpPr>
        <p:spPr>
          <a:xfrm>
            <a:off x="8323790" y="5070100"/>
            <a:ext cx="638667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  <a:endParaRPr lang="LID4096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8B8BB8-488A-488A-B16F-D0E633FD11BF}"/>
              </a:ext>
            </a:extLst>
          </p:cNvPr>
          <p:cNvSpPr txBox="1"/>
          <p:nvPr/>
        </p:nvSpPr>
        <p:spPr>
          <a:xfrm>
            <a:off x="6665089" y="5713404"/>
            <a:ext cx="105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QRepeat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7729BC-93F6-4431-B144-C6B015539AAA}"/>
              </a:ext>
            </a:extLst>
          </p:cNvPr>
          <p:cNvCxnSpPr>
            <a:cxnSpLocks/>
          </p:cNvCxnSpPr>
          <p:nvPr/>
        </p:nvCxnSpPr>
        <p:spPr>
          <a:xfrm>
            <a:off x="7741650" y="5928536"/>
            <a:ext cx="1938832" cy="31325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/>
      <p:bldP spid="21" grpId="0"/>
      <p:bldP spid="22" grpId="0" animBg="1"/>
      <p:bldP spid="24" grpId="0"/>
      <p:bldP spid="25" grpId="0" animBg="1"/>
      <p:bldP spid="31" grpId="0" animBg="1"/>
      <p:bldP spid="32" grpId="0" animBg="1"/>
      <p:bldP spid="35" grpId="0" animBg="1"/>
      <p:bldP spid="3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request frame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multiple types of frames.</a:t>
            </a:r>
            <a:br>
              <a:rPr lang="en-US" dirty="0"/>
            </a:br>
            <a:r>
              <a:rPr lang="en-US" dirty="0"/>
              <a:t>Example of a request-frame: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113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289971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4		1	    2		1	     2		     2		     1		   4		  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A9B69-E2E2-4ACD-83EA-3C95B2561D5C}"/>
              </a:ext>
            </a:extLst>
          </p:cNvPr>
          <p:cNvGrpSpPr/>
          <p:nvPr/>
        </p:nvGrpSpPr>
        <p:grpSpPr>
          <a:xfrm>
            <a:off x="2318905" y="3378297"/>
            <a:ext cx="7525172" cy="646330"/>
            <a:chOff x="794905" y="4349847"/>
            <a:chExt cx="7525172" cy="6463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E5A56A-A075-4769-A6D3-A927D75F5EC5}"/>
                </a:ext>
              </a:extLst>
            </p:cNvPr>
            <p:cNvGrpSpPr/>
            <p:nvPr/>
          </p:nvGrpSpPr>
          <p:grpSpPr>
            <a:xfrm>
              <a:off x="794905" y="4349847"/>
              <a:ext cx="1857506" cy="646330"/>
              <a:chOff x="254221" y="2989744"/>
              <a:chExt cx="2124094" cy="63850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7B1FC7-E572-4CF9-AB86-0744DF4E754B}"/>
                  </a:ext>
                </a:extLst>
              </p:cNvPr>
              <p:cNvSpPr/>
              <p:nvPr/>
            </p:nvSpPr>
            <p:spPr>
              <a:xfrm>
                <a:off x="254221" y="2989744"/>
                <a:ext cx="136413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Command</a:t>
                </a:r>
              </a:p>
              <a:p>
                <a:pPr algn="ctr"/>
                <a:r>
                  <a:rPr lang="en-GB" dirty="0"/>
                  <a:t>1000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1D54F9-CC91-4645-B613-A0614646ED2C}"/>
                  </a:ext>
                </a:extLst>
              </p:cNvPr>
              <p:cNvSpPr/>
              <p:nvPr/>
            </p:nvSpPr>
            <p:spPr>
              <a:xfrm>
                <a:off x="1624323" y="2989744"/>
                <a:ext cx="75399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DR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FF7BA6-F739-4153-A3F5-CB83298ACEFD}"/>
                </a:ext>
              </a:extLst>
            </p:cNvPr>
            <p:cNvSpPr/>
            <p:nvPr/>
          </p:nvSpPr>
          <p:spPr>
            <a:xfrm>
              <a:off x="2652411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8A59C6-F00D-45A9-82B6-5A2E095C3C25}"/>
                </a:ext>
              </a:extLst>
            </p:cNvPr>
            <p:cNvSpPr/>
            <p:nvPr/>
          </p:nvSpPr>
          <p:spPr>
            <a:xfrm>
              <a:off x="3311772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3390C2-138E-4410-AE3F-C94AA528940B}"/>
                </a:ext>
              </a:extLst>
            </p:cNvPr>
            <p:cNvSpPr/>
            <p:nvPr/>
          </p:nvSpPr>
          <p:spPr>
            <a:xfrm>
              <a:off x="3971133" y="4349847"/>
              <a:ext cx="858042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Sel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99B56A-12D8-47F2-A362-1B64A7E343A3}"/>
                </a:ext>
              </a:extLst>
            </p:cNvPr>
            <p:cNvSpPr/>
            <p:nvPr/>
          </p:nvSpPr>
          <p:spPr>
            <a:xfrm>
              <a:off x="4829175" y="4349847"/>
              <a:ext cx="100305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Session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035F30-1A0E-4567-B3EE-F58DF1EAF25F}"/>
                </a:ext>
              </a:extLst>
            </p:cNvPr>
            <p:cNvSpPr/>
            <p:nvPr/>
          </p:nvSpPr>
          <p:spPr>
            <a:xfrm>
              <a:off x="5832230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Target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A7471-8BD1-494B-8069-E46C94FB1EF4}"/>
                </a:ext>
              </a:extLst>
            </p:cNvPr>
            <p:cNvSpPr/>
            <p:nvPr/>
          </p:nvSpPr>
          <p:spPr>
            <a:xfrm>
              <a:off x="6662727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A6470-909D-428D-AAA7-8C05EE165DD5}"/>
                </a:ext>
              </a:extLst>
            </p:cNvPr>
            <p:cNvSpPr/>
            <p:nvPr/>
          </p:nvSpPr>
          <p:spPr>
            <a:xfrm>
              <a:off x="7498052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8570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request frame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multiple types of frames.</a:t>
            </a:r>
            <a:br>
              <a:rPr lang="en-US" dirty="0"/>
            </a:br>
            <a:r>
              <a:rPr lang="en-US" dirty="0"/>
              <a:t>Example of a request-frame: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114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289971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4		1	    2		1	     2		     2		     1		   4		  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A9B69-E2E2-4ACD-83EA-3C95B2561D5C}"/>
              </a:ext>
            </a:extLst>
          </p:cNvPr>
          <p:cNvGrpSpPr/>
          <p:nvPr/>
        </p:nvGrpSpPr>
        <p:grpSpPr>
          <a:xfrm>
            <a:off x="2318905" y="3378297"/>
            <a:ext cx="7525172" cy="646330"/>
            <a:chOff x="794905" y="4349847"/>
            <a:chExt cx="7525172" cy="6463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E5A56A-A075-4769-A6D3-A927D75F5EC5}"/>
                </a:ext>
              </a:extLst>
            </p:cNvPr>
            <p:cNvGrpSpPr/>
            <p:nvPr/>
          </p:nvGrpSpPr>
          <p:grpSpPr>
            <a:xfrm>
              <a:off x="794905" y="4349847"/>
              <a:ext cx="1857506" cy="646330"/>
              <a:chOff x="254221" y="2989744"/>
              <a:chExt cx="2124094" cy="63850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7B1FC7-E572-4CF9-AB86-0744DF4E754B}"/>
                  </a:ext>
                </a:extLst>
              </p:cNvPr>
              <p:cNvSpPr/>
              <p:nvPr/>
            </p:nvSpPr>
            <p:spPr>
              <a:xfrm>
                <a:off x="254221" y="2989744"/>
                <a:ext cx="136413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Command</a:t>
                </a:r>
              </a:p>
              <a:p>
                <a:pPr algn="ctr"/>
                <a:r>
                  <a:rPr lang="en-GB" dirty="0"/>
                  <a:t>1000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1D54F9-CC91-4645-B613-A0614646ED2C}"/>
                  </a:ext>
                </a:extLst>
              </p:cNvPr>
              <p:cNvSpPr/>
              <p:nvPr/>
            </p:nvSpPr>
            <p:spPr>
              <a:xfrm>
                <a:off x="1624323" y="2989744"/>
                <a:ext cx="75399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DR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FF7BA6-F739-4153-A3F5-CB83298ACEFD}"/>
                </a:ext>
              </a:extLst>
            </p:cNvPr>
            <p:cNvSpPr/>
            <p:nvPr/>
          </p:nvSpPr>
          <p:spPr>
            <a:xfrm>
              <a:off x="2652411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8A59C6-F00D-45A9-82B6-5A2E095C3C25}"/>
                </a:ext>
              </a:extLst>
            </p:cNvPr>
            <p:cNvSpPr/>
            <p:nvPr/>
          </p:nvSpPr>
          <p:spPr>
            <a:xfrm>
              <a:off x="3311772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3390C2-138E-4410-AE3F-C94AA528940B}"/>
                </a:ext>
              </a:extLst>
            </p:cNvPr>
            <p:cNvSpPr/>
            <p:nvPr/>
          </p:nvSpPr>
          <p:spPr>
            <a:xfrm>
              <a:off x="3971133" y="4349847"/>
              <a:ext cx="858042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Sel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99B56A-12D8-47F2-A362-1B64A7E343A3}"/>
                </a:ext>
              </a:extLst>
            </p:cNvPr>
            <p:cNvSpPr/>
            <p:nvPr/>
          </p:nvSpPr>
          <p:spPr>
            <a:xfrm>
              <a:off x="4829175" y="4349847"/>
              <a:ext cx="100305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Session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035F30-1A0E-4567-B3EE-F58DF1EAF25F}"/>
                </a:ext>
              </a:extLst>
            </p:cNvPr>
            <p:cNvSpPr/>
            <p:nvPr/>
          </p:nvSpPr>
          <p:spPr>
            <a:xfrm>
              <a:off x="5832230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Target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A7471-8BD1-494B-8069-E46C94FB1EF4}"/>
                </a:ext>
              </a:extLst>
            </p:cNvPr>
            <p:cNvSpPr/>
            <p:nvPr/>
          </p:nvSpPr>
          <p:spPr>
            <a:xfrm>
              <a:off x="6662727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A6470-909D-428D-AAA7-8C05EE165DD5}"/>
                </a:ext>
              </a:extLst>
            </p:cNvPr>
            <p:cNvSpPr/>
            <p:nvPr/>
          </p:nvSpPr>
          <p:spPr>
            <a:xfrm>
              <a:off x="7498052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FDD1162-FCAE-4D8B-A64D-F9F570DA6D6F}"/>
              </a:ext>
            </a:extLst>
          </p:cNvPr>
          <p:cNvSpPr txBox="1"/>
          <p:nvPr/>
        </p:nvSpPr>
        <p:spPr>
          <a:xfrm>
            <a:off x="2318906" y="5113049"/>
            <a:ext cx="818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configure physical layer properties (e.g., data rate).</a:t>
            </a:r>
          </a:p>
        </p:txBody>
      </p:sp>
    </p:spTree>
    <p:extLst>
      <p:ext uri="{BB962C8B-B14F-4D97-AF65-F5344CB8AC3E}">
        <p14:creationId xmlns:p14="http://schemas.microsoft.com/office/powerpoint/2010/main" val="37332363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request frame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multiple types of frames.</a:t>
            </a:r>
            <a:br>
              <a:rPr lang="en-US" dirty="0"/>
            </a:br>
            <a:r>
              <a:rPr lang="en-US" dirty="0"/>
              <a:t>Example of a request-frame: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115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289971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4		1	    2		1	     2		     2		     1		   4		  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74E01C-BAB3-4464-9676-DEE77CEE44D2}"/>
              </a:ext>
            </a:extLst>
          </p:cNvPr>
          <p:cNvSpPr txBox="1"/>
          <p:nvPr/>
        </p:nvSpPr>
        <p:spPr>
          <a:xfrm>
            <a:off x="2318906" y="5113049"/>
            <a:ext cx="8189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keep track of which tag is identified by which reader.</a:t>
            </a:r>
          </a:p>
          <a:p>
            <a:r>
              <a:rPr lang="en-US" sz="2400" dirty="0"/>
              <a:t>Allows tags to reply to multiple readers is the same area.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A9B69-E2E2-4ACD-83EA-3C95B2561D5C}"/>
              </a:ext>
            </a:extLst>
          </p:cNvPr>
          <p:cNvGrpSpPr/>
          <p:nvPr/>
        </p:nvGrpSpPr>
        <p:grpSpPr>
          <a:xfrm>
            <a:off x="2318905" y="3378297"/>
            <a:ext cx="7525172" cy="646330"/>
            <a:chOff x="794905" y="4349847"/>
            <a:chExt cx="7525172" cy="6463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E5A56A-A075-4769-A6D3-A927D75F5EC5}"/>
                </a:ext>
              </a:extLst>
            </p:cNvPr>
            <p:cNvGrpSpPr/>
            <p:nvPr/>
          </p:nvGrpSpPr>
          <p:grpSpPr>
            <a:xfrm>
              <a:off x="794905" y="4349847"/>
              <a:ext cx="1857506" cy="646330"/>
              <a:chOff x="254221" y="2989744"/>
              <a:chExt cx="2124094" cy="63850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7B1FC7-E572-4CF9-AB86-0744DF4E754B}"/>
                  </a:ext>
                </a:extLst>
              </p:cNvPr>
              <p:cNvSpPr/>
              <p:nvPr/>
            </p:nvSpPr>
            <p:spPr>
              <a:xfrm>
                <a:off x="254221" y="2989744"/>
                <a:ext cx="136413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Command</a:t>
                </a:r>
              </a:p>
              <a:p>
                <a:pPr algn="ctr"/>
                <a:r>
                  <a:rPr lang="en-GB" dirty="0"/>
                  <a:t>1000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1D54F9-CC91-4645-B613-A0614646ED2C}"/>
                  </a:ext>
                </a:extLst>
              </p:cNvPr>
              <p:cNvSpPr/>
              <p:nvPr/>
            </p:nvSpPr>
            <p:spPr>
              <a:xfrm>
                <a:off x="1624323" y="2989744"/>
                <a:ext cx="75399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DR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FF7BA6-F739-4153-A3F5-CB83298ACEFD}"/>
                </a:ext>
              </a:extLst>
            </p:cNvPr>
            <p:cNvSpPr/>
            <p:nvPr/>
          </p:nvSpPr>
          <p:spPr>
            <a:xfrm>
              <a:off x="2652411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8A59C6-F00D-45A9-82B6-5A2E095C3C25}"/>
                </a:ext>
              </a:extLst>
            </p:cNvPr>
            <p:cNvSpPr/>
            <p:nvPr/>
          </p:nvSpPr>
          <p:spPr>
            <a:xfrm>
              <a:off x="3311772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3390C2-138E-4410-AE3F-C94AA528940B}"/>
                </a:ext>
              </a:extLst>
            </p:cNvPr>
            <p:cNvSpPr/>
            <p:nvPr/>
          </p:nvSpPr>
          <p:spPr>
            <a:xfrm>
              <a:off x="3971133" y="4349847"/>
              <a:ext cx="858042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Sel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99B56A-12D8-47F2-A362-1B64A7E343A3}"/>
                </a:ext>
              </a:extLst>
            </p:cNvPr>
            <p:cNvSpPr/>
            <p:nvPr/>
          </p:nvSpPr>
          <p:spPr>
            <a:xfrm>
              <a:off x="4829175" y="4349847"/>
              <a:ext cx="100305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Session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035F30-1A0E-4567-B3EE-F58DF1EAF25F}"/>
                </a:ext>
              </a:extLst>
            </p:cNvPr>
            <p:cNvSpPr/>
            <p:nvPr/>
          </p:nvSpPr>
          <p:spPr>
            <a:xfrm>
              <a:off x="5832230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Target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A7471-8BD1-494B-8069-E46C94FB1EF4}"/>
                </a:ext>
              </a:extLst>
            </p:cNvPr>
            <p:cNvSpPr/>
            <p:nvPr/>
          </p:nvSpPr>
          <p:spPr>
            <a:xfrm>
              <a:off x="6662727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A6470-909D-428D-AAA7-8C05EE165DD5}"/>
                </a:ext>
              </a:extLst>
            </p:cNvPr>
            <p:cNvSpPr/>
            <p:nvPr/>
          </p:nvSpPr>
          <p:spPr>
            <a:xfrm>
              <a:off x="7498052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1337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request frame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RFID uses multiple types of frames.</a:t>
            </a:r>
            <a:br>
              <a:rPr lang="en-US" dirty="0"/>
            </a:br>
            <a:r>
              <a:rPr lang="en-US" dirty="0"/>
              <a:t>Example of a request-frame: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116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289971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4		1	    2		1	     2		     2		     1		   4		  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74E01C-BAB3-4464-9676-DEE77CEE44D2}"/>
              </a:ext>
            </a:extLst>
          </p:cNvPr>
          <p:cNvSpPr txBox="1"/>
          <p:nvPr/>
        </p:nvSpPr>
        <p:spPr>
          <a:xfrm>
            <a:off x="2318906" y="5113049"/>
            <a:ext cx="818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Limits random </a:t>
            </a:r>
            <a:r>
              <a:rPr lang="en-US" sz="2400" dirty="0" err="1"/>
              <a:t>backoff</a:t>
            </a:r>
            <a:r>
              <a:rPr lang="en-US" sz="2400" dirty="0"/>
              <a:t> values available to the tags.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A9B69-E2E2-4ACD-83EA-3C95B2561D5C}"/>
              </a:ext>
            </a:extLst>
          </p:cNvPr>
          <p:cNvGrpSpPr/>
          <p:nvPr/>
        </p:nvGrpSpPr>
        <p:grpSpPr>
          <a:xfrm>
            <a:off x="2318905" y="3378297"/>
            <a:ext cx="7525172" cy="646330"/>
            <a:chOff x="794905" y="4349847"/>
            <a:chExt cx="7525172" cy="6463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E5A56A-A075-4769-A6D3-A927D75F5EC5}"/>
                </a:ext>
              </a:extLst>
            </p:cNvPr>
            <p:cNvGrpSpPr/>
            <p:nvPr/>
          </p:nvGrpSpPr>
          <p:grpSpPr>
            <a:xfrm>
              <a:off x="794905" y="4349847"/>
              <a:ext cx="1857506" cy="646330"/>
              <a:chOff x="254221" y="2989744"/>
              <a:chExt cx="2124094" cy="63850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7B1FC7-E572-4CF9-AB86-0744DF4E754B}"/>
                  </a:ext>
                </a:extLst>
              </p:cNvPr>
              <p:cNvSpPr/>
              <p:nvPr/>
            </p:nvSpPr>
            <p:spPr>
              <a:xfrm>
                <a:off x="254221" y="2989744"/>
                <a:ext cx="136413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Command</a:t>
                </a:r>
              </a:p>
              <a:p>
                <a:pPr algn="ctr"/>
                <a:r>
                  <a:rPr lang="en-GB" dirty="0"/>
                  <a:t>1000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1D54F9-CC91-4645-B613-A0614646ED2C}"/>
                  </a:ext>
                </a:extLst>
              </p:cNvPr>
              <p:cNvSpPr/>
              <p:nvPr/>
            </p:nvSpPr>
            <p:spPr>
              <a:xfrm>
                <a:off x="1624323" y="2989744"/>
                <a:ext cx="753992" cy="63850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DR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FF7BA6-F739-4153-A3F5-CB83298ACEFD}"/>
                </a:ext>
              </a:extLst>
            </p:cNvPr>
            <p:cNvSpPr/>
            <p:nvPr/>
          </p:nvSpPr>
          <p:spPr>
            <a:xfrm>
              <a:off x="2652411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8A59C6-F00D-45A9-82B6-5A2E095C3C25}"/>
                </a:ext>
              </a:extLst>
            </p:cNvPr>
            <p:cNvSpPr/>
            <p:nvPr/>
          </p:nvSpPr>
          <p:spPr>
            <a:xfrm>
              <a:off x="3311772" y="4349847"/>
              <a:ext cx="659361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3390C2-138E-4410-AE3F-C94AA528940B}"/>
                </a:ext>
              </a:extLst>
            </p:cNvPr>
            <p:cNvSpPr/>
            <p:nvPr/>
          </p:nvSpPr>
          <p:spPr>
            <a:xfrm>
              <a:off x="3971133" y="4349847"/>
              <a:ext cx="858042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Sel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99B56A-12D8-47F2-A362-1B64A7E343A3}"/>
                </a:ext>
              </a:extLst>
            </p:cNvPr>
            <p:cNvSpPr/>
            <p:nvPr/>
          </p:nvSpPr>
          <p:spPr>
            <a:xfrm>
              <a:off x="4829175" y="4349847"/>
              <a:ext cx="100305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Session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035F30-1A0E-4567-B3EE-F58DF1EAF25F}"/>
                </a:ext>
              </a:extLst>
            </p:cNvPr>
            <p:cNvSpPr/>
            <p:nvPr/>
          </p:nvSpPr>
          <p:spPr>
            <a:xfrm>
              <a:off x="5832230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Target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A7471-8BD1-494B-8069-E46C94FB1EF4}"/>
                </a:ext>
              </a:extLst>
            </p:cNvPr>
            <p:cNvSpPr/>
            <p:nvPr/>
          </p:nvSpPr>
          <p:spPr>
            <a:xfrm>
              <a:off x="6662727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1A6470-909D-428D-AAA7-8C05EE165DD5}"/>
                </a:ext>
              </a:extLst>
            </p:cNvPr>
            <p:cNvSpPr/>
            <p:nvPr/>
          </p:nvSpPr>
          <p:spPr>
            <a:xfrm>
              <a:off x="7498052" y="4349847"/>
              <a:ext cx="82202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2FA6C7-32BD-4F92-A2FE-F41BD2BFE2EB}"/>
                  </a:ext>
                </a:extLst>
              </p:cNvPr>
              <p:cNvSpPr/>
              <p:nvPr/>
            </p:nvSpPr>
            <p:spPr>
              <a:xfrm>
                <a:off x="2751060" y="5567456"/>
                <a:ext cx="4828784" cy="41618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40000" lnSpcReduction="20000"/>
              </a:bodyPr>
              <a:lstStyle/>
              <a:p>
                <a:pPr algn="ctr"/>
                <a:r>
                  <a:rPr lang="en-US" sz="4800" dirty="0"/>
                  <a:t>Tag responds in a slot between </a:t>
                </a:r>
                <a14:m>
                  <m:oMath xmlns:m="http://schemas.openxmlformats.org/officeDocument/2006/math">
                    <m:r>
                      <a:rPr lang="en-US" sz="4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4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2FA6C7-32BD-4F92-A2FE-F41BD2BFE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60" y="5567456"/>
                <a:ext cx="4828784" cy="416188"/>
              </a:xfrm>
              <a:prstGeom prst="rect">
                <a:avLst/>
              </a:prstGeom>
              <a:blipFill>
                <a:blip r:embed="rId3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82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B9CC6A-08C7-484C-991B-AEAFB85F23F3}"/>
              </a:ext>
            </a:extLst>
          </p:cNvPr>
          <p:cNvSpPr/>
          <p:nvPr/>
        </p:nvSpPr>
        <p:spPr>
          <a:xfrm>
            <a:off x="2423459" y="2968647"/>
            <a:ext cx="4764384" cy="3298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894D6-3D5E-4F3E-B7C8-13A88335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ALOHA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11F7A-F46B-4D3C-A69B-4E310E5A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25625"/>
            <a:ext cx="119024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 collisions can occur anywhere within 2 times duration of transmission.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FB03-FEFB-4EC8-AC97-9CB94988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E6D6D-2AA4-4C7F-95EE-A3E3737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12</a:t>
            </a:fld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6C219-4003-45B5-BC40-7AC419A79E19}"/>
              </a:ext>
            </a:extLst>
          </p:cNvPr>
          <p:cNvSpPr/>
          <p:nvPr/>
        </p:nvSpPr>
        <p:spPr>
          <a:xfrm>
            <a:off x="4798794" y="3805478"/>
            <a:ext cx="23821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7EFA0-1181-42D7-A5EA-D94E446578C8}"/>
              </a:ext>
            </a:extLst>
          </p:cNvPr>
          <p:cNvSpPr/>
          <p:nvPr/>
        </p:nvSpPr>
        <p:spPr>
          <a:xfrm>
            <a:off x="2423458" y="4720248"/>
            <a:ext cx="2440991" cy="8547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902B58A6-30D1-4207-9ECD-83AE73167BDC}"/>
              </a:ext>
            </a:extLst>
          </p:cNvPr>
          <p:cNvSpPr/>
          <p:nvPr/>
        </p:nvSpPr>
        <p:spPr>
          <a:xfrm rot="16200000">
            <a:off x="5916554" y="2453232"/>
            <a:ext cx="146672" cy="2382192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/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FC2F62-B85E-4B46-974B-76031C2D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702" y="3138300"/>
                <a:ext cx="2529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ket 11">
            <a:extLst>
              <a:ext uri="{FF2B5EF4-FFF2-40B4-BE49-F238E27FC236}">
                <a16:creationId xmlns:a16="http://schemas.microsoft.com/office/drawing/2014/main" id="{CFD8164D-6739-4390-B535-AE341BEBB317}"/>
              </a:ext>
            </a:extLst>
          </p:cNvPr>
          <p:cNvSpPr/>
          <p:nvPr/>
        </p:nvSpPr>
        <p:spPr>
          <a:xfrm rot="16200000">
            <a:off x="4675273" y="706339"/>
            <a:ext cx="260759" cy="4764383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35457-B783-45C4-A636-67B1B1AD52BA}"/>
                  </a:ext>
                </a:extLst>
              </p:cNvPr>
              <p:cNvSpPr txBox="1"/>
              <p:nvPr/>
            </p:nvSpPr>
            <p:spPr>
              <a:xfrm>
                <a:off x="4156433" y="2499123"/>
                <a:ext cx="1298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335457-B783-45C4-A636-67B1B1AD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433" y="2499123"/>
                <a:ext cx="12984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F53F6-2B73-4283-AC6F-7138ACAFA005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2179037" y="3896009"/>
            <a:ext cx="2619757" cy="33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5D93FA-D376-464D-B4CB-6354527D0E5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1250883" y="4147690"/>
            <a:ext cx="2393071" cy="572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887F62E-CA5F-42EE-8B79-4AD7E4088DF0}"/>
              </a:ext>
            </a:extLst>
          </p:cNvPr>
          <p:cNvSpPr/>
          <p:nvPr/>
        </p:nvSpPr>
        <p:spPr>
          <a:xfrm>
            <a:off x="322729" y="3644327"/>
            <a:ext cx="1856308" cy="503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Collision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FF6C4-39CE-4762-9765-AE089A73DF62}"/>
              </a:ext>
            </a:extLst>
          </p:cNvPr>
          <p:cNvSpPr/>
          <p:nvPr/>
        </p:nvSpPr>
        <p:spPr>
          <a:xfrm>
            <a:off x="4798793" y="3805478"/>
            <a:ext cx="72186" cy="177304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81A4B8-DDB1-4A3F-B7F2-7C6CA7FEE4C1}"/>
              </a:ext>
            </a:extLst>
          </p:cNvPr>
          <p:cNvCxnSpPr/>
          <p:nvPr/>
        </p:nvCxnSpPr>
        <p:spPr>
          <a:xfrm>
            <a:off x="3449905" y="5912732"/>
            <a:ext cx="4806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DFE44-1ABA-407C-8006-D41B52762036}"/>
              </a:ext>
            </a:extLst>
          </p:cNvPr>
          <p:cNvSpPr txBox="1"/>
          <p:nvPr/>
        </p:nvSpPr>
        <p:spPr>
          <a:xfrm>
            <a:off x="5557878" y="5539136"/>
            <a:ext cx="7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B4720-2C16-42D1-ADE9-AD794DA23E1A}"/>
              </a:ext>
            </a:extLst>
          </p:cNvPr>
          <p:cNvSpPr/>
          <p:nvPr/>
        </p:nvSpPr>
        <p:spPr>
          <a:xfrm>
            <a:off x="8175149" y="2981798"/>
            <a:ext cx="3550351" cy="12578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If another frame is sent anywhere in this period, a collision occurs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2F817C-3CB2-6D4A-AB0B-AA4860EAADE7}"/>
              </a:ext>
            </a:extLst>
          </p:cNvPr>
          <p:cNvCxnSpPr/>
          <p:nvPr/>
        </p:nvCxnSpPr>
        <p:spPr>
          <a:xfrm>
            <a:off x="4881048" y="2958151"/>
            <a:ext cx="0" cy="330850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CEBC076-DFE8-4A9E-A2B4-C57D837DB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0" y="2564386"/>
            <a:ext cx="1856305" cy="10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85F-00AE-40CD-B405-EE879FEF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ALOHA</a:t>
            </a:r>
            <a:endParaRPr lang="LID4096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B45172F-B7DE-F139-DC1B-61643A56E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9"/>
          <a:stretch/>
        </p:blipFill>
        <p:spPr>
          <a:xfrm>
            <a:off x="4019093" y="1719595"/>
            <a:ext cx="1232005" cy="90360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4B349-3E74-464A-BB72-2535E17D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8BBA8-5C40-4298-8772-4B0A0E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13</a:t>
            </a:fld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6F7879-4E8D-4AA5-B27F-CD69B9E056B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5772055" y="2749275"/>
            <a:ext cx="412550" cy="4288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E5C933-F99A-4A10-B6A9-108AC754429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825551" y="2497594"/>
            <a:ext cx="569213" cy="428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FC6CFCB-0484-402B-8576-A5E52C064EFF}"/>
              </a:ext>
            </a:extLst>
          </p:cNvPr>
          <p:cNvSpPr/>
          <p:nvPr/>
        </p:nvSpPr>
        <p:spPr>
          <a:xfrm>
            <a:off x="3449904" y="2629912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08D84-9DF3-4C4D-ADF2-1B48D76F6859}"/>
              </a:ext>
            </a:extLst>
          </p:cNvPr>
          <p:cNvSpPr/>
          <p:nvPr/>
        </p:nvSpPr>
        <p:spPr>
          <a:xfrm>
            <a:off x="4508611" y="3182193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CB977A-40B2-4B85-9C70-EF866A100406}"/>
              </a:ext>
            </a:extLst>
          </p:cNvPr>
          <p:cNvSpPr/>
          <p:nvPr/>
        </p:nvSpPr>
        <p:spPr>
          <a:xfrm>
            <a:off x="5649774" y="4789137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C58CEA-BB65-431D-A454-FCADCB006A59}"/>
              </a:ext>
            </a:extLst>
          </p:cNvPr>
          <p:cNvCxnSpPr/>
          <p:nvPr/>
        </p:nvCxnSpPr>
        <p:spPr>
          <a:xfrm>
            <a:off x="2567875" y="3159940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5CFD74-52E4-4C61-84AC-70AB389067F5}"/>
              </a:ext>
            </a:extLst>
          </p:cNvPr>
          <p:cNvCxnSpPr/>
          <p:nvPr/>
        </p:nvCxnSpPr>
        <p:spPr>
          <a:xfrm>
            <a:off x="2567874" y="3695194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8126FE-8879-41F5-A445-E1D5677D4BCE}"/>
              </a:ext>
            </a:extLst>
          </p:cNvPr>
          <p:cNvCxnSpPr/>
          <p:nvPr/>
        </p:nvCxnSpPr>
        <p:spPr>
          <a:xfrm>
            <a:off x="2567873" y="4230448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31667E-B8B5-4E27-A0ED-4668E615434F}"/>
              </a:ext>
            </a:extLst>
          </p:cNvPr>
          <p:cNvCxnSpPr/>
          <p:nvPr/>
        </p:nvCxnSpPr>
        <p:spPr>
          <a:xfrm>
            <a:off x="2567872" y="4765702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BE1F77-6804-4376-94C8-0023BEFE4CCB}"/>
              </a:ext>
            </a:extLst>
          </p:cNvPr>
          <p:cNvCxnSpPr/>
          <p:nvPr/>
        </p:nvCxnSpPr>
        <p:spPr>
          <a:xfrm>
            <a:off x="2567871" y="5300957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ADB379-FDC1-46C8-9637-F70D3A88307C}"/>
              </a:ext>
            </a:extLst>
          </p:cNvPr>
          <p:cNvCxnSpPr/>
          <p:nvPr/>
        </p:nvCxnSpPr>
        <p:spPr>
          <a:xfrm>
            <a:off x="3449905" y="5912732"/>
            <a:ext cx="4806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92D64E-0037-495B-A2AD-874D4DCEE0DD}"/>
              </a:ext>
            </a:extLst>
          </p:cNvPr>
          <p:cNvSpPr txBox="1"/>
          <p:nvPr/>
        </p:nvSpPr>
        <p:spPr>
          <a:xfrm>
            <a:off x="5557878" y="5539136"/>
            <a:ext cx="7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87224E-75FC-48F6-ABCC-2E4711B5FE87}"/>
              </a:ext>
            </a:extLst>
          </p:cNvPr>
          <p:cNvCxnSpPr/>
          <p:nvPr/>
        </p:nvCxnSpPr>
        <p:spPr>
          <a:xfrm>
            <a:off x="2495044" y="3295625"/>
            <a:ext cx="0" cy="17802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C8F2F-B199-4F57-B485-D25AE818253B}"/>
              </a:ext>
            </a:extLst>
          </p:cNvPr>
          <p:cNvSpPr txBox="1"/>
          <p:nvPr/>
        </p:nvSpPr>
        <p:spPr>
          <a:xfrm>
            <a:off x="1583438" y="3816416"/>
            <a:ext cx="11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Stations</a:t>
            </a:r>
            <a:endParaRPr lang="LID4096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B5C7A0-026C-441B-848E-F75D6E96BEAE}"/>
              </a:ext>
            </a:extLst>
          </p:cNvPr>
          <p:cNvSpPr/>
          <p:nvPr/>
        </p:nvSpPr>
        <p:spPr>
          <a:xfrm>
            <a:off x="4825550" y="299398"/>
            <a:ext cx="3327850" cy="980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All of these messages will have to be retransmitted!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0DFB3E-95B2-429C-B0A6-B8F2A2551264}"/>
              </a:ext>
            </a:extLst>
          </p:cNvPr>
          <p:cNvSpPr/>
          <p:nvPr/>
        </p:nvSpPr>
        <p:spPr>
          <a:xfrm>
            <a:off x="5394763" y="2245912"/>
            <a:ext cx="1579684" cy="503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Collisions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E660-8B05-48D7-9A2C-9E25B72A0FD7}"/>
              </a:ext>
            </a:extLst>
          </p:cNvPr>
          <p:cNvSpPr/>
          <p:nvPr/>
        </p:nvSpPr>
        <p:spPr>
          <a:xfrm>
            <a:off x="4508612" y="2624687"/>
            <a:ext cx="316939" cy="10470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85E70A-12C9-47EC-B825-C40BF5A001F9}"/>
              </a:ext>
            </a:extLst>
          </p:cNvPr>
          <p:cNvSpPr/>
          <p:nvPr/>
        </p:nvSpPr>
        <p:spPr>
          <a:xfrm>
            <a:off x="5649774" y="3178147"/>
            <a:ext cx="244562" cy="211854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76B26-AEB4-050F-2A15-EAF3F6822421}"/>
              </a:ext>
            </a:extLst>
          </p:cNvPr>
          <p:cNvSpPr/>
          <p:nvPr/>
        </p:nvSpPr>
        <p:spPr>
          <a:xfrm>
            <a:off x="8256573" y="307972"/>
            <a:ext cx="3586735" cy="9823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How can we reduce the risk of collision?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8581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9" grpId="0" animBg="1"/>
      <p:bldP spid="2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85F-00AE-40CD-B405-EE879FEF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74D8-3981-486A-AD00-B35EE74C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4B349-3E74-464A-BB72-2535E17D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8BBA8-5C40-4298-8772-4B0A0E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C6CFCB-0484-402B-8576-A5E52C064EFF}"/>
              </a:ext>
            </a:extLst>
          </p:cNvPr>
          <p:cNvSpPr/>
          <p:nvPr/>
        </p:nvSpPr>
        <p:spPr>
          <a:xfrm>
            <a:off x="3449904" y="2629912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08D84-9DF3-4C4D-ADF2-1B48D76F6859}"/>
              </a:ext>
            </a:extLst>
          </p:cNvPr>
          <p:cNvSpPr/>
          <p:nvPr/>
        </p:nvSpPr>
        <p:spPr>
          <a:xfrm>
            <a:off x="4884217" y="3189863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CB977A-40B2-4B85-9C70-EF866A100406}"/>
              </a:ext>
            </a:extLst>
          </p:cNvPr>
          <p:cNvSpPr/>
          <p:nvPr/>
        </p:nvSpPr>
        <p:spPr>
          <a:xfrm>
            <a:off x="4876801" y="4786523"/>
            <a:ext cx="1375646" cy="4936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C58CEA-BB65-431D-A454-FCADCB006A59}"/>
              </a:ext>
            </a:extLst>
          </p:cNvPr>
          <p:cNvCxnSpPr/>
          <p:nvPr/>
        </p:nvCxnSpPr>
        <p:spPr>
          <a:xfrm>
            <a:off x="2567875" y="3159940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5CFD74-52E4-4C61-84AC-70AB389067F5}"/>
              </a:ext>
            </a:extLst>
          </p:cNvPr>
          <p:cNvCxnSpPr/>
          <p:nvPr/>
        </p:nvCxnSpPr>
        <p:spPr>
          <a:xfrm>
            <a:off x="2567874" y="3695194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8126FE-8879-41F5-A445-E1D5677D4BCE}"/>
              </a:ext>
            </a:extLst>
          </p:cNvPr>
          <p:cNvCxnSpPr/>
          <p:nvPr/>
        </p:nvCxnSpPr>
        <p:spPr>
          <a:xfrm>
            <a:off x="2567873" y="4230448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31667E-B8B5-4E27-A0ED-4668E615434F}"/>
              </a:ext>
            </a:extLst>
          </p:cNvPr>
          <p:cNvCxnSpPr/>
          <p:nvPr/>
        </p:nvCxnSpPr>
        <p:spPr>
          <a:xfrm>
            <a:off x="2567872" y="4765702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BE1F77-6804-4376-94C8-0023BEFE4CCB}"/>
              </a:ext>
            </a:extLst>
          </p:cNvPr>
          <p:cNvCxnSpPr/>
          <p:nvPr/>
        </p:nvCxnSpPr>
        <p:spPr>
          <a:xfrm>
            <a:off x="2567871" y="5300957"/>
            <a:ext cx="67487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9C1327-0F61-4422-99DB-DEBB832036BB}"/>
              </a:ext>
            </a:extLst>
          </p:cNvPr>
          <p:cNvCxnSpPr>
            <a:cxnSpLocks/>
          </p:cNvCxnSpPr>
          <p:nvPr/>
        </p:nvCxnSpPr>
        <p:spPr>
          <a:xfrm>
            <a:off x="3409444" y="2451887"/>
            <a:ext cx="0" cy="33581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156400-3CD4-42D7-B5A3-D2073ECDB072}"/>
              </a:ext>
            </a:extLst>
          </p:cNvPr>
          <p:cNvCxnSpPr>
            <a:cxnSpLocks/>
          </p:cNvCxnSpPr>
          <p:nvPr/>
        </p:nvCxnSpPr>
        <p:spPr>
          <a:xfrm>
            <a:off x="4851175" y="2451887"/>
            <a:ext cx="0" cy="33581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4D4CC-F5F1-4324-94A9-60D777FF14E5}"/>
              </a:ext>
            </a:extLst>
          </p:cNvPr>
          <p:cNvCxnSpPr>
            <a:cxnSpLocks/>
          </p:cNvCxnSpPr>
          <p:nvPr/>
        </p:nvCxnSpPr>
        <p:spPr>
          <a:xfrm>
            <a:off x="6292906" y="2451887"/>
            <a:ext cx="0" cy="33581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819417-35E4-4481-8A72-CB4F45E0F5C5}"/>
              </a:ext>
            </a:extLst>
          </p:cNvPr>
          <p:cNvCxnSpPr>
            <a:cxnSpLocks/>
          </p:cNvCxnSpPr>
          <p:nvPr/>
        </p:nvCxnSpPr>
        <p:spPr>
          <a:xfrm>
            <a:off x="7734637" y="2451887"/>
            <a:ext cx="0" cy="33581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9F3795-DB13-4685-ADF5-AF88C747BB3F}"/>
              </a:ext>
            </a:extLst>
          </p:cNvPr>
          <p:cNvCxnSpPr>
            <a:cxnSpLocks/>
          </p:cNvCxnSpPr>
          <p:nvPr/>
        </p:nvCxnSpPr>
        <p:spPr>
          <a:xfrm>
            <a:off x="9176367" y="2451887"/>
            <a:ext cx="0" cy="33581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10D0B-6953-456F-871C-A3F2A4CD47FE}"/>
              </a:ext>
            </a:extLst>
          </p:cNvPr>
          <p:cNvCxnSpPr/>
          <p:nvPr/>
        </p:nvCxnSpPr>
        <p:spPr>
          <a:xfrm>
            <a:off x="3449905" y="5912732"/>
            <a:ext cx="4806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048478-E96A-4B8C-AFD7-4C18CE9C3DE3}"/>
              </a:ext>
            </a:extLst>
          </p:cNvPr>
          <p:cNvSpPr txBox="1"/>
          <p:nvPr/>
        </p:nvSpPr>
        <p:spPr>
          <a:xfrm>
            <a:off x="5557878" y="5539136"/>
            <a:ext cx="7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LID4096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93CFCE-F5C1-4065-A771-8CB81B2027D5}"/>
              </a:ext>
            </a:extLst>
          </p:cNvPr>
          <p:cNvCxnSpPr/>
          <p:nvPr/>
        </p:nvCxnSpPr>
        <p:spPr>
          <a:xfrm>
            <a:off x="2495044" y="3295625"/>
            <a:ext cx="0" cy="17802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CDDF12-13C6-4BAF-A1E8-1B34003161E5}"/>
              </a:ext>
            </a:extLst>
          </p:cNvPr>
          <p:cNvSpPr txBox="1"/>
          <p:nvPr/>
        </p:nvSpPr>
        <p:spPr>
          <a:xfrm>
            <a:off x="1583438" y="3816416"/>
            <a:ext cx="11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Stations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E4EF8E-8A4F-4B68-91AA-C3226DC8EF05}"/>
              </a:ext>
            </a:extLst>
          </p:cNvPr>
          <p:cNvSpPr/>
          <p:nvPr/>
        </p:nvSpPr>
        <p:spPr>
          <a:xfrm>
            <a:off x="4666240" y="2982482"/>
            <a:ext cx="1771593" cy="2552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3C2A81-8382-40C6-977A-2B6D045FDB16}"/>
              </a:ext>
            </a:extLst>
          </p:cNvPr>
          <p:cNvCxnSpPr>
            <a:stCxn id="24" idx="2"/>
            <a:endCxn id="9" idx="3"/>
          </p:cNvCxnSpPr>
          <p:nvPr/>
        </p:nvCxnSpPr>
        <p:spPr>
          <a:xfrm flipH="1">
            <a:off x="6437833" y="1732904"/>
            <a:ext cx="2324941" cy="25257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80E80-3C81-41B0-AF70-787AC147DA0D}"/>
              </a:ext>
            </a:extLst>
          </p:cNvPr>
          <p:cNvSpPr/>
          <p:nvPr/>
        </p:nvSpPr>
        <p:spPr>
          <a:xfrm>
            <a:off x="7561786" y="304945"/>
            <a:ext cx="2401974" cy="14279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These messages will have to be retransmitted!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2DE8A-B033-2E41-B61B-B9E919560F66}"/>
              </a:ext>
            </a:extLst>
          </p:cNvPr>
          <p:cNvSpPr/>
          <p:nvPr/>
        </p:nvSpPr>
        <p:spPr>
          <a:xfrm>
            <a:off x="487732" y="1500914"/>
            <a:ext cx="4856577" cy="822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First frame sent successfully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ABBF6-A4AB-EA46-B6BC-7E266DABA563}"/>
              </a:ext>
            </a:extLst>
          </p:cNvPr>
          <p:cNvSpPr txBox="1"/>
          <p:nvPr/>
        </p:nvSpPr>
        <p:spPr>
          <a:xfrm>
            <a:off x="9452303" y="4492544"/>
            <a:ext cx="2990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Probability of frame collisions is reduced. Frames now overlap completely, or not at all.</a:t>
            </a:r>
          </a:p>
        </p:txBody>
      </p:sp>
    </p:spTree>
    <p:extLst>
      <p:ext uri="{BB962C8B-B14F-4D97-AF65-F5344CB8AC3E}">
        <p14:creationId xmlns:p14="http://schemas.microsoft.com/office/powerpoint/2010/main" val="377268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7605-888E-4C41-B932-1358BF98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Carrier Sense Multiple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9E473-D4A9-9A4F-AA13-F28960855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41862-F1FA-134C-840C-B1F76D9C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22E36-5895-8E4C-A114-8DF378B0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B5410-B3EF-664C-901F-F5D6D682C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8386-C6FE-47FC-A0BD-3AF75D07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Carrier-Sense Multiple Access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B3FF9-6277-4230-8211-24194804A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Senders detect (“sense”) if the channel is in use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Protocols that apply CSMA: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1-persistent: wait for idle, then send. If collision, random back-off.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Nonpersistent: if busy, random back-off. Try again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-persistent: if busy, wait for next slot</a:t>
                </a:r>
                <a:br>
                  <a:rPr lang="en-US" dirty="0"/>
                </a:br>
                <a:r>
                  <a:rPr lang="en-US" dirty="0"/>
                  <a:t> if idle, send with probability </a:t>
                </a:r>
                <a:r>
                  <a:rPr lang="en-US" i="1" dirty="0"/>
                  <a:t>p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B3FF9-6277-4230-8211-24194804A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FF336-9D1A-4F4A-A3AB-66C6892E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D934C-2AD5-448F-8ABF-40BE9BA7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575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CACE-E20A-4F95-AB65-35477D4C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1-persistent CSMA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18F3F-1A45-4EC5-8F2C-E8042EC9F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46" y="5259010"/>
            <a:ext cx="6850308" cy="110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Wait until the channel is idle, then send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08DB-F2EF-499E-8330-70ADFA6F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4A57B-863D-4886-9EF9-5F3E09F3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1EF5E1-7BC4-CB45-BFC9-30A7AC08FC2E}"/>
              </a:ext>
            </a:extLst>
          </p:cNvPr>
          <p:cNvGrpSpPr/>
          <p:nvPr/>
        </p:nvGrpSpPr>
        <p:grpSpPr>
          <a:xfrm>
            <a:off x="10441428" y="1740733"/>
            <a:ext cx="2070612" cy="1096206"/>
            <a:chOff x="10441428" y="1740733"/>
            <a:chExt cx="2070612" cy="1096206"/>
          </a:xfrm>
        </p:grpSpPr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AD90E2D2-4A4A-47AB-A5C8-C83FEF56168C}"/>
                </a:ext>
              </a:extLst>
            </p:cNvPr>
            <p:cNvSpPr/>
            <p:nvPr/>
          </p:nvSpPr>
          <p:spPr>
            <a:xfrm rot="12968119">
              <a:off x="10465013" y="1889852"/>
              <a:ext cx="166613" cy="143631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F0BBB7-B8A6-B347-A4BE-3DC3F31AD508}"/>
                </a:ext>
              </a:extLst>
            </p:cNvPr>
            <p:cNvGrpSpPr/>
            <p:nvPr/>
          </p:nvGrpSpPr>
          <p:grpSpPr>
            <a:xfrm>
              <a:off x="10441428" y="1740733"/>
              <a:ext cx="2070612" cy="1096206"/>
              <a:chOff x="10441428" y="1740733"/>
              <a:chExt cx="2070612" cy="109620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44E54AE-0B5F-4186-AC85-558DD01CD88F}"/>
                  </a:ext>
                </a:extLst>
              </p:cNvPr>
              <p:cNvSpPr/>
              <p:nvPr/>
            </p:nvSpPr>
            <p:spPr>
              <a:xfrm>
                <a:off x="10441428" y="1740733"/>
                <a:ext cx="1096206" cy="109620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0AECA4B-C3FC-44FA-A324-5CD287883198}"/>
                  </a:ext>
                </a:extLst>
              </p:cNvPr>
              <p:cNvSpPr txBox="1"/>
              <p:nvPr/>
            </p:nvSpPr>
            <p:spPr>
              <a:xfrm>
                <a:off x="11537634" y="2022628"/>
                <a:ext cx="974406" cy="50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</a:t>
                </a:r>
                <a:endParaRPr lang="LID4096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074DEB-1DF3-254A-A00E-E076A709EECA}"/>
              </a:ext>
            </a:extLst>
          </p:cNvPr>
          <p:cNvGrpSpPr/>
          <p:nvPr/>
        </p:nvGrpSpPr>
        <p:grpSpPr>
          <a:xfrm>
            <a:off x="8708532" y="2827847"/>
            <a:ext cx="2011447" cy="1050433"/>
            <a:chOff x="8708532" y="2827847"/>
            <a:chExt cx="2011447" cy="105043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AF27705-A009-4E7C-9F04-0BD7004D5CD5}"/>
                </a:ext>
              </a:extLst>
            </p:cNvPr>
            <p:cNvSpPr/>
            <p:nvPr/>
          </p:nvSpPr>
          <p:spPr>
            <a:xfrm>
              <a:off x="8708532" y="3305553"/>
              <a:ext cx="1849157" cy="57272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</a:t>
              </a:r>
              <a:endParaRPr lang="LID4096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0CC874-1FF9-48CF-9ABC-A33785824E7D}"/>
                </a:ext>
              </a:extLst>
            </p:cNvPr>
            <p:cNvCxnSpPr>
              <a:stCxn id="47" idx="2"/>
              <a:endCxn id="49" idx="0"/>
            </p:cNvCxnSpPr>
            <p:nvPr/>
          </p:nvCxnSpPr>
          <p:spPr>
            <a:xfrm flipH="1">
              <a:off x="9633111" y="2932740"/>
              <a:ext cx="3" cy="372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B406AC-BD1C-467C-9228-68CB96B1E551}"/>
                </a:ext>
              </a:extLst>
            </p:cNvPr>
            <p:cNvSpPr txBox="1"/>
            <p:nvPr/>
          </p:nvSpPr>
          <p:spPr>
            <a:xfrm>
              <a:off x="9745573" y="2827847"/>
              <a:ext cx="974406" cy="50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6047EC-065F-B440-B305-E4AE39770791}"/>
              </a:ext>
            </a:extLst>
          </p:cNvPr>
          <p:cNvGrpSpPr/>
          <p:nvPr/>
        </p:nvGrpSpPr>
        <p:grpSpPr>
          <a:xfrm>
            <a:off x="5472508" y="2288835"/>
            <a:ext cx="3164054" cy="2753956"/>
            <a:chOff x="5472508" y="2288835"/>
            <a:chExt cx="3164054" cy="275395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A888359-FB4B-4BFD-92EA-39939A469EAD}"/>
                </a:ext>
              </a:extLst>
            </p:cNvPr>
            <p:cNvSpPr/>
            <p:nvPr/>
          </p:nvSpPr>
          <p:spPr>
            <a:xfrm>
              <a:off x="5472508" y="3045641"/>
              <a:ext cx="1849157" cy="8274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back-off</a:t>
              </a:r>
              <a:endParaRPr lang="LID4096" dirty="0"/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DE36DFAE-7D1B-4AF5-B14C-AADEF3411BE0}"/>
                </a:ext>
              </a:extLst>
            </p:cNvPr>
            <p:cNvCxnSpPr>
              <a:stCxn id="48" idx="1"/>
              <a:endCxn id="59" idx="2"/>
            </p:cNvCxnSpPr>
            <p:nvPr/>
          </p:nvCxnSpPr>
          <p:spPr>
            <a:xfrm rot="10800000">
              <a:off x="6397087" y="3873054"/>
              <a:ext cx="1752272" cy="10997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4FD5A4A6-86E9-44A0-A038-EED61ED7BC2F}"/>
                </a:ext>
              </a:extLst>
            </p:cNvPr>
            <p:cNvCxnSpPr>
              <a:stCxn id="59" idx="0"/>
              <a:endCxn id="47" idx="1"/>
            </p:cNvCxnSpPr>
            <p:nvPr/>
          </p:nvCxnSpPr>
          <p:spPr>
            <a:xfrm rot="5400000" flipH="1" flipV="1">
              <a:off x="6894820" y="1791102"/>
              <a:ext cx="756806" cy="175227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8A692C8-4597-4C74-8289-88F4244CBAFC}"/>
                </a:ext>
              </a:extLst>
            </p:cNvPr>
            <p:cNvSpPr txBox="1"/>
            <p:nvPr/>
          </p:nvSpPr>
          <p:spPr>
            <a:xfrm>
              <a:off x="7662156" y="4537413"/>
              <a:ext cx="974406" cy="50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C9D077-FBFD-5B4D-A5B5-C71F7A080B6F}"/>
              </a:ext>
            </a:extLst>
          </p:cNvPr>
          <p:cNvGrpSpPr/>
          <p:nvPr/>
        </p:nvGrpSpPr>
        <p:grpSpPr>
          <a:xfrm>
            <a:off x="8149360" y="3878279"/>
            <a:ext cx="2967509" cy="2351465"/>
            <a:chOff x="8149360" y="3878279"/>
            <a:chExt cx="2967509" cy="2351465"/>
          </a:xfrm>
        </p:grpSpPr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3614655B-152C-453B-9BC3-5AED8716DDEC}"/>
                </a:ext>
              </a:extLst>
            </p:cNvPr>
            <p:cNvSpPr/>
            <p:nvPr/>
          </p:nvSpPr>
          <p:spPr>
            <a:xfrm>
              <a:off x="8149360" y="4328890"/>
              <a:ext cx="2967509" cy="1287810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Collision?</a:t>
              </a:r>
              <a:endParaRPr lang="LID4096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6749D96-F74A-4534-8A73-7EC7B413F5BD}"/>
                </a:ext>
              </a:extLst>
            </p:cNvPr>
            <p:cNvCxnSpPr>
              <a:stCxn id="49" idx="2"/>
              <a:endCxn id="48" idx="0"/>
            </p:cNvCxnSpPr>
            <p:nvPr/>
          </p:nvCxnSpPr>
          <p:spPr>
            <a:xfrm>
              <a:off x="9633111" y="3878279"/>
              <a:ext cx="3" cy="4506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80B590A-9691-40EA-B196-D2A64A508520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9633113" y="5616702"/>
              <a:ext cx="1" cy="613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4FB6981-6BFA-4459-8C6C-152411455179}"/>
                </a:ext>
              </a:extLst>
            </p:cNvPr>
            <p:cNvSpPr txBox="1"/>
            <p:nvPr/>
          </p:nvSpPr>
          <p:spPr>
            <a:xfrm>
              <a:off x="9745572" y="5498751"/>
              <a:ext cx="974406" cy="50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1C2C4-A75E-AB42-8CF8-ECE9AADAEFE0}"/>
              </a:ext>
            </a:extLst>
          </p:cNvPr>
          <p:cNvGrpSpPr/>
          <p:nvPr/>
        </p:nvGrpSpPr>
        <p:grpSpPr>
          <a:xfrm>
            <a:off x="8149360" y="1096826"/>
            <a:ext cx="2967509" cy="1835914"/>
            <a:chOff x="8149360" y="1096826"/>
            <a:chExt cx="2967509" cy="1835914"/>
          </a:xfrm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B6325A08-4E2A-4AFF-B77E-E998054A43CA}"/>
                </a:ext>
              </a:extLst>
            </p:cNvPr>
            <p:cNvSpPr/>
            <p:nvPr/>
          </p:nvSpPr>
          <p:spPr>
            <a:xfrm>
              <a:off x="8149360" y="1644930"/>
              <a:ext cx="2967509" cy="1287810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Channel free?</a:t>
              </a:r>
              <a:endParaRPr lang="LID4096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7AF4A3B-E860-4582-8704-51265462D859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9633111" y="1096826"/>
              <a:ext cx="3" cy="5481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C38C7D4-CA7E-4C9A-AB92-2449A345AB82}"/>
              </a:ext>
            </a:extLst>
          </p:cNvPr>
          <p:cNvSpPr/>
          <p:nvPr/>
        </p:nvSpPr>
        <p:spPr>
          <a:xfrm>
            <a:off x="476410" y="5741216"/>
            <a:ext cx="7124379" cy="4906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Can you think of a problem with this method?</a:t>
            </a:r>
            <a:endParaRPr lang="LID4096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306BF4-9E94-BA65-1C77-E4B8064D4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1" y="1846922"/>
            <a:ext cx="2866566" cy="28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EDB1-391E-486B-B76E-D6696DCC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627"/>
            <a:ext cx="10515600" cy="1325563"/>
          </a:xfrm>
        </p:spPr>
        <p:txBody>
          <a:bodyPr/>
          <a:lstStyle/>
          <a:p>
            <a:r>
              <a:rPr lang="en-US" dirty="0" err="1"/>
              <a:t>Nonpersistent</a:t>
            </a:r>
            <a:r>
              <a:rPr lang="en-US" dirty="0"/>
              <a:t> CSMA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606F-ADB4-47CA-BD92-6DC3447E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16" y="4789899"/>
            <a:ext cx="7124367" cy="8490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Nonpersistent</a:t>
            </a:r>
            <a:r>
              <a:rPr lang="en-US" dirty="0"/>
              <a:t> CSMA is less greedy. If the channel is occupied, it waits a random amount of time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57A78-A8EB-44F5-882D-5B29EC0C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BA09F-A1E3-4E45-AA03-FDF5AF62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18</a:t>
            </a:fld>
            <a:endParaRPr lang="LID4096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7D9D0D-546E-A549-AC04-DB228AB7A89B}"/>
              </a:ext>
            </a:extLst>
          </p:cNvPr>
          <p:cNvGrpSpPr/>
          <p:nvPr/>
        </p:nvGrpSpPr>
        <p:grpSpPr>
          <a:xfrm>
            <a:off x="5713751" y="1750313"/>
            <a:ext cx="3705691" cy="1668554"/>
            <a:chOff x="5713751" y="1750313"/>
            <a:chExt cx="3705691" cy="166855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0D495C-4CB1-4650-B9E9-03F3D6CCCAB8}"/>
                </a:ext>
              </a:extLst>
            </p:cNvPr>
            <p:cNvCxnSpPr>
              <a:endCxn id="13" idx="3"/>
            </p:cNvCxnSpPr>
            <p:nvPr/>
          </p:nvCxnSpPr>
          <p:spPr>
            <a:xfrm flipH="1">
              <a:off x="7661353" y="1996365"/>
              <a:ext cx="1758089" cy="9867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4073DD-35C1-457E-9706-783167F1F1AF}"/>
                </a:ext>
              </a:extLst>
            </p:cNvPr>
            <p:cNvSpPr/>
            <p:nvPr/>
          </p:nvSpPr>
          <p:spPr>
            <a:xfrm>
              <a:off x="5713751" y="2547408"/>
              <a:ext cx="1947601" cy="8714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back-off</a:t>
              </a:r>
              <a:endParaRPr lang="LID4096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8C3B0F4-F5F7-423E-AC29-3B3112462154}"/>
                </a:ext>
              </a:extLst>
            </p:cNvPr>
            <p:cNvCxnSpPr>
              <a:stCxn id="13" idx="0"/>
              <a:endCxn id="7" idx="1"/>
            </p:cNvCxnSpPr>
            <p:nvPr/>
          </p:nvCxnSpPr>
          <p:spPr>
            <a:xfrm rot="5400000" flipH="1" flipV="1">
              <a:off x="7211782" y="1226082"/>
              <a:ext cx="797096" cy="18455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BE7ACC-EB8E-4E85-84F7-A59C7EC075C4}"/>
                </a:ext>
              </a:extLst>
            </p:cNvPr>
            <p:cNvSpPr txBox="1"/>
            <p:nvPr/>
          </p:nvSpPr>
          <p:spPr>
            <a:xfrm>
              <a:off x="8027257" y="2201891"/>
              <a:ext cx="1026280" cy="53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12078A-A918-8342-A47D-129365EEC4D4}"/>
              </a:ext>
            </a:extLst>
          </p:cNvPr>
          <p:cNvGrpSpPr/>
          <p:nvPr/>
        </p:nvGrpSpPr>
        <p:grpSpPr>
          <a:xfrm>
            <a:off x="9122051" y="2318020"/>
            <a:ext cx="2118530" cy="1106356"/>
            <a:chOff x="9122051" y="2318020"/>
            <a:chExt cx="2118530" cy="11063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F681F3-30DE-419B-A35A-9CED093ABED7}"/>
                </a:ext>
              </a:extLst>
            </p:cNvPr>
            <p:cNvSpPr/>
            <p:nvPr/>
          </p:nvSpPr>
          <p:spPr>
            <a:xfrm>
              <a:off x="9122051" y="2821158"/>
              <a:ext cx="1947601" cy="60321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</a:t>
              </a:r>
              <a:endParaRPr lang="LID4096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3DDAD1-0904-4F7A-A205-7F1C0EC97141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flipH="1">
              <a:off x="10095852" y="2428497"/>
              <a:ext cx="3" cy="392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D19AD9-6291-4FE3-B118-C6E75479C856}"/>
                </a:ext>
              </a:extLst>
            </p:cNvPr>
            <p:cNvSpPr txBox="1"/>
            <p:nvPr/>
          </p:nvSpPr>
          <p:spPr>
            <a:xfrm>
              <a:off x="10214301" y="2318020"/>
              <a:ext cx="1026280" cy="53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725AAB-15E5-C440-96EF-7C3F5E46EB6D}"/>
              </a:ext>
            </a:extLst>
          </p:cNvPr>
          <p:cNvGrpSpPr/>
          <p:nvPr/>
        </p:nvGrpSpPr>
        <p:grpSpPr>
          <a:xfrm>
            <a:off x="6687551" y="3418870"/>
            <a:ext cx="2436189" cy="1243803"/>
            <a:chOff x="6687551" y="3418870"/>
            <a:chExt cx="2436189" cy="1243803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7316A50-E146-4140-8AEF-D096049D3C4A}"/>
                </a:ext>
              </a:extLst>
            </p:cNvPr>
            <p:cNvCxnSpPr>
              <a:cxnSpLocks/>
              <a:stCxn id="8" idx="1"/>
              <a:endCxn id="13" idx="2"/>
            </p:cNvCxnSpPr>
            <p:nvPr/>
          </p:nvCxnSpPr>
          <p:spPr>
            <a:xfrm rot="10800000">
              <a:off x="6687551" y="3418870"/>
              <a:ext cx="1845557" cy="115829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B7A112-9801-4848-853C-C64A3667A291}"/>
                </a:ext>
              </a:extLst>
            </p:cNvPr>
            <p:cNvSpPr txBox="1"/>
            <p:nvPr/>
          </p:nvSpPr>
          <p:spPr>
            <a:xfrm>
              <a:off x="8097460" y="4130390"/>
              <a:ext cx="1026280" cy="53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8D6756-59FD-FF43-A8B9-A8607F214011}"/>
              </a:ext>
            </a:extLst>
          </p:cNvPr>
          <p:cNvGrpSpPr/>
          <p:nvPr/>
        </p:nvGrpSpPr>
        <p:grpSpPr>
          <a:xfrm>
            <a:off x="8533110" y="3424374"/>
            <a:ext cx="3125490" cy="2476649"/>
            <a:chOff x="8533110" y="3424374"/>
            <a:chExt cx="3125490" cy="2476649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9BC4292A-182F-4E6A-ADF1-23E0E971CF4F}"/>
                </a:ext>
              </a:extLst>
            </p:cNvPr>
            <p:cNvSpPr/>
            <p:nvPr/>
          </p:nvSpPr>
          <p:spPr>
            <a:xfrm>
              <a:off x="8533110" y="3898974"/>
              <a:ext cx="3125490" cy="1356369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Collision?</a:t>
              </a:r>
              <a:endParaRPr lang="LID4096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110BC9-B51A-491D-B738-9E799EB50145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>
              <a:off x="10095852" y="3424374"/>
              <a:ext cx="3" cy="474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A63B9F-B9FF-4F96-9872-FE095BFA81E5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0095854" y="5255345"/>
              <a:ext cx="1" cy="645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5F7AD5-211A-4078-934B-90493B41F30E}"/>
                </a:ext>
              </a:extLst>
            </p:cNvPr>
            <p:cNvSpPr txBox="1"/>
            <p:nvPr/>
          </p:nvSpPr>
          <p:spPr>
            <a:xfrm>
              <a:off x="10214300" y="5131114"/>
              <a:ext cx="1026280" cy="53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5513C7-EB07-0442-B6D4-FA14C34211DE}"/>
              </a:ext>
            </a:extLst>
          </p:cNvPr>
          <p:cNvGrpSpPr/>
          <p:nvPr/>
        </p:nvGrpSpPr>
        <p:grpSpPr>
          <a:xfrm>
            <a:off x="8533110" y="494845"/>
            <a:ext cx="3125490" cy="1933652"/>
            <a:chOff x="8533110" y="494845"/>
            <a:chExt cx="3125490" cy="1933652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15221E21-D313-4C3B-8379-5FD37B18E7DC}"/>
                </a:ext>
              </a:extLst>
            </p:cNvPr>
            <p:cNvSpPr/>
            <p:nvPr/>
          </p:nvSpPr>
          <p:spPr>
            <a:xfrm>
              <a:off x="8533110" y="1072128"/>
              <a:ext cx="3125490" cy="1356369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Channel free?</a:t>
              </a:r>
              <a:endParaRPr lang="LID4096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CF5C5D-5D12-4397-8E7A-F441E997737C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10095852" y="494845"/>
              <a:ext cx="3" cy="5772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A2F4BC7-177C-434B-899E-B50CD2A7D70B}"/>
              </a:ext>
            </a:extLst>
          </p:cNvPr>
          <p:cNvSpPr/>
          <p:nvPr/>
        </p:nvSpPr>
        <p:spPr>
          <a:xfrm>
            <a:off x="476410" y="5741216"/>
            <a:ext cx="7124379" cy="4906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Can you think of a problem with this method?</a:t>
            </a:r>
            <a:endParaRPr lang="LID4096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70F5AF-94EA-CD67-AEB9-6FD0C6176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9" y="1227953"/>
            <a:ext cx="2782299" cy="34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D32-2C1F-4CF1-BE2A-8BF11229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-persistent CSMA</a:t>
            </a:r>
            <a:endParaRPr lang="LID4096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48951269-8E53-4F84-A083-49BCF12EC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189" y="4868226"/>
                <a:ext cx="3937011" cy="140936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Keeps waiting. Sends frame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	</a:t>
                </a:r>
                <a:endParaRPr lang="LID4096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48951269-8E53-4F84-A083-49BCF12EC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189" y="4868226"/>
                <a:ext cx="3937011" cy="1409367"/>
              </a:xfrm>
              <a:blipFill>
                <a:blip r:embed="rId3"/>
                <a:stretch>
                  <a:fillRect l="-3096" t="-73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2D44B-8EE1-4686-86A3-858C15DE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772AD-B642-406C-B6D2-EBFB18BB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CE13A1-80D6-9247-B459-7550E5657275}"/>
              </a:ext>
            </a:extLst>
          </p:cNvPr>
          <p:cNvGrpSpPr/>
          <p:nvPr/>
        </p:nvGrpSpPr>
        <p:grpSpPr>
          <a:xfrm>
            <a:off x="6840469" y="4793123"/>
            <a:ext cx="2168665" cy="1488942"/>
            <a:chOff x="6840469" y="4793123"/>
            <a:chExt cx="2168665" cy="1488942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320A211E-B3DF-43D9-91D2-4BD5F297A31B}"/>
                </a:ext>
              </a:extLst>
            </p:cNvPr>
            <p:cNvSpPr/>
            <p:nvPr/>
          </p:nvSpPr>
          <p:spPr>
            <a:xfrm>
              <a:off x="6840469" y="5028133"/>
              <a:ext cx="2168665" cy="941136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Collision?</a:t>
              </a:r>
              <a:endParaRPr lang="LID4096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18234B-E186-4E37-ABB1-3F168CDD8F0A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7924799" y="4793123"/>
              <a:ext cx="2" cy="2350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6591907-CA58-4A3C-BF27-1AC23414904D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924801" y="5969269"/>
              <a:ext cx="1" cy="312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3E9120-5D62-1A43-969A-CE13BA17E4DF}"/>
              </a:ext>
            </a:extLst>
          </p:cNvPr>
          <p:cNvGrpSpPr/>
          <p:nvPr/>
        </p:nvGrpSpPr>
        <p:grpSpPr>
          <a:xfrm>
            <a:off x="5559902" y="2708555"/>
            <a:ext cx="1613828" cy="2790146"/>
            <a:chOff x="5559902" y="2708555"/>
            <a:chExt cx="1613828" cy="2790146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52D30547-1EF1-485F-9C25-90A305BC75A7}"/>
                </a:ext>
              </a:extLst>
            </p:cNvPr>
            <p:cNvCxnSpPr>
              <a:stCxn id="9" idx="1"/>
              <a:endCxn id="14" idx="2"/>
            </p:cNvCxnSpPr>
            <p:nvPr/>
          </p:nvCxnSpPr>
          <p:spPr>
            <a:xfrm rot="10800000">
              <a:off x="5559902" y="2708555"/>
              <a:ext cx="1280566" cy="279014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448FD5-5F39-471A-A76A-B8A5B3A5883D}"/>
                </a:ext>
              </a:extLst>
            </p:cNvPr>
            <p:cNvSpPr txBox="1"/>
            <p:nvPr/>
          </p:nvSpPr>
          <p:spPr>
            <a:xfrm>
              <a:off x="6461631" y="5101101"/>
              <a:ext cx="712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990FB08-9500-C347-9068-4DA6A0D0397A}"/>
              </a:ext>
            </a:extLst>
          </p:cNvPr>
          <p:cNvGrpSpPr/>
          <p:nvPr/>
        </p:nvGrpSpPr>
        <p:grpSpPr>
          <a:xfrm>
            <a:off x="8448903" y="823063"/>
            <a:ext cx="2051945" cy="940122"/>
            <a:chOff x="8448903" y="823063"/>
            <a:chExt cx="2051945" cy="94012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02577EE-53E4-4339-B22B-06B926524BAF}"/>
                </a:ext>
              </a:extLst>
            </p:cNvPr>
            <p:cNvGrpSpPr/>
            <p:nvPr/>
          </p:nvGrpSpPr>
          <p:grpSpPr>
            <a:xfrm>
              <a:off x="8448903" y="823063"/>
              <a:ext cx="946035" cy="940122"/>
              <a:chOff x="6986480" y="919023"/>
              <a:chExt cx="806150" cy="80111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BF19D0F-8024-4D3A-AF7A-C85AC3A6F8C1}"/>
                  </a:ext>
                </a:extLst>
              </p:cNvPr>
              <p:cNvSpPr/>
              <p:nvPr/>
            </p:nvSpPr>
            <p:spPr>
              <a:xfrm>
                <a:off x="6991519" y="919023"/>
                <a:ext cx="801111" cy="8011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2885EF4-FA8D-4F9D-A77A-A4BD67E4EDFC}"/>
                  </a:ext>
                </a:extLst>
              </p:cNvPr>
              <p:cNvSpPr/>
              <p:nvPr/>
            </p:nvSpPr>
            <p:spPr>
              <a:xfrm rot="12968119">
                <a:off x="6986480" y="1072551"/>
                <a:ext cx="121761" cy="10496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79FB124-4210-44ED-A0F6-7471226D47ED}"/>
                  </a:ext>
                </a:extLst>
              </p:cNvPr>
              <p:cNvSpPr/>
              <p:nvPr/>
            </p:nvSpPr>
            <p:spPr>
              <a:xfrm rot="2700000">
                <a:off x="7659681" y="1504482"/>
                <a:ext cx="121761" cy="10496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D7B890-4A1C-40DB-8DF1-C9FDC7F2020B}"/>
                </a:ext>
              </a:extLst>
            </p:cNvPr>
            <p:cNvSpPr txBox="1"/>
            <p:nvPr/>
          </p:nvSpPr>
          <p:spPr>
            <a:xfrm>
              <a:off x="8710765" y="1355852"/>
              <a:ext cx="712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B257C4-8564-4001-AF30-63A423B91988}"/>
                </a:ext>
              </a:extLst>
            </p:cNvPr>
            <p:cNvSpPr/>
            <p:nvPr/>
          </p:nvSpPr>
          <p:spPr>
            <a:xfrm>
              <a:off x="9149478" y="1110303"/>
              <a:ext cx="1351370" cy="4185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Skip slot</a:t>
              </a:r>
              <a:endParaRPr lang="LID4096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C8C6E1D-FC56-4CE8-9C3A-E279D38FB3A9}"/>
              </a:ext>
            </a:extLst>
          </p:cNvPr>
          <p:cNvSpPr/>
          <p:nvPr/>
        </p:nvSpPr>
        <p:spPr>
          <a:xfrm>
            <a:off x="838199" y="1436698"/>
            <a:ext cx="3504386" cy="5530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Applies to </a:t>
            </a:r>
            <a:r>
              <a:rPr lang="en-US" sz="4800" i="1" dirty="0"/>
              <a:t>slotted</a:t>
            </a:r>
            <a:r>
              <a:rPr lang="en-US" sz="4800" dirty="0"/>
              <a:t> channels.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A4F8BF-23A4-1542-862C-F52A23A4A09F}"/>
              </a:ext>
            </a:extLst>
          </p:cNvPr>
          <p:cNvGrpSpPr/>
          <p:nvPr/>
        </p:nvGrpSpPr>
        <p:grpSpPr>
          <a:xfrm>
            <a:off x="8454816" y="2019633"/>
            <a:ext cx="2031712" cy="940122"/>
            <a:chOff x="8454816" y="2019633"/>
            <a:chExt cx="2031712" cy="94012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A75A1A6-3C02-44A7-A35A-E4F26968DBE2}"/>
                </a:ext>
              </a:extLst>
            </p:cNvPr>
            <p:cNvGrpSpPr/>
            <p:nvPr/>
          </p:nvGrpSpPr>
          <p:grpSpPr>
            <a:xfrm>
              <a:off x="8454816" y="2019633"/>
              <a:ext cx="946035" cy="940122"/>
              <a:chOff x="6972160" y="2111850"/>
              <a:chExt cx="806150" cy="80111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29CEC3B-CDC2-49CB-AFC7-38C156677F61}"/>
                  </a:ext>
                </a:extLst>
              </p:cNvPr>
              <p:cNvSpPr/>
              <p:nvPr/>
            </p:nvSpPr>
            <p:spPr>
              <a:xfrm>
                <a:off x="6977199" y="2111850"/>
                <a:ext cx="801111" cy="80111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EE3E8DA1-FC03-47A4-A394-05979AEF3F0D}"/>
                  </a:ext>
                </a:extLst>
              </p:cNvPr>
              <p:cNvSpPr/>
              <p:nvPr/>
            </p:nvSpPr>
            <p:spPr>
              <a:xfrm rot="12968119">
                <a:off x="6972160" y="2265378"/>
                <a:ext cx="121761" cy="10496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CF7923FE-6097-498F-868B-8D8E78F4B492}"/>
                  </a:ext>
                </a:extLst>
              </p:cNvPr>
              <p:cNvSpPr/>
              <p:nvPr/>
            </p:nvSpPr>
            <p:spPr>
              <a:xfrm rot="2700000">
                <a:off x="7645361" y="2697308"/>
                <a:ext cx="121761" cy="10496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FDC0FF-BDEA-41DC-935C-77451F02DD9E}"/>
                </a:ext>
              </a:extLst>
            </p:cNvPr>
            <p:cNvSpPr txBox="1"/>
            <p:nvPr/>
          </p:nvSpPr>
          <p:spPr>
            <a:xfrm>
              <a:off x="8677361" y="2580087"/>
              <a:ext cx="712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B1D568-3649-4D35-BF60-1CD37F8CE034}"/>
                </a:ext>
              </a:extLst>
            </p:cNvPr>
            <p:cNvSpPr/>
            <p:nvPr/>
          </p:nvSpPr>
          <p:spPr>
            <a:xfrm>
              <a:off x="9135158" y="2303130"/>
              <a:ext cx="1351370" cy="4185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Skip slot</a:t>
              </a:r>
              <a:endParaRPr lang="LID4096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0EAA26-BD7F-344D-B9EE-5DA7ECA62661}"/>
              </a:ext>
            </a:extLst>
          </p:cNvPr>
          <p:cNvGrpSpPr/>
          <p:nvPr/>
        </p:nvGrpSpPr>
        <p:grpSpPr>
          <a:xfrm>
            <a:off x="4884217" y="1330089"/>
            <a:ext cx="2312301" cy="2352295"/>
            <a:chOff x="4884217" y="1330089"/>
            <a:chExt cx="2312301" cy="23522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F99CF4-ABD1-4DD2-A135-64847B1EF048}"/>
                </a:ext>
              </a:extLst>
            </p:cNvPr>
            <p:cNvSpPr/>
            <p:nvPr/>
          </p:nvSpPr>
          <p:spPr>
            <a:xfrm>
              <a:off x="4884217" y="2103881"/>
              <a:ext cx="1351370" cy="6046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back-off</a:t>
              </a:r>
              <a:endParaRPr lang="LID4096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CD566D6-5024-4C4E-B5E2-B05C790AB4D9}"/>
                </a:ext>
              </a:extLst>
            </p:cNvPr>
            <p:cNvCxnSpPr>
              <a:stCxn id="14" idx="0"/>
              <a:endCxn id="8" idx="1"/>
            </p:cNvCxnSpPr>
            <p:nvPr/>
          </p:nvCxnSpPr>
          <p:spPr>
            <a:xfrm rot="5400000" flipH="1" flipV="1">
              <a:off x="5813289" y="1076702"/>
              <a:ext cx="773792" cy="128056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53086-B2FD-4956-9158-ACEC116F353D}"/>
                </a:ext>
              </a:extLst>
            </p:cNvPr>
            <p:cNvSpPr txBox="1"/>
            <p:nvPr/>
          </p:nvSpPr>
          <p:spPr>
            <a:xfrm>
              <a:off x="6484419" y="3291416"/>
              <a:ext cx="712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E502D658-19FF-4787-B292-56E2D748176C}"/>
                </a:ext>
              </a:extLst>
            </p:cNvPr>
            <p:cNvCxnSpPr>
              <a:cxnSpLocks/>
              <a:stCxn id="43" idx="1"/>
              <a:endCxn id="14" idx="2"/>
            </p:cNvCxnSpPr>
            <p:nvPr/>
          </p:nvCxnSpPr>
          <p:spPr>
            <a:xfrm rot="10800000">
              <a:off x="5559902" y="2708557"/>
              <a:ext cx="1280566" cy="97382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84F949-D15D-1248-BF2C-9DB77B951B7B}"/>
              </a:ext>
            </a:extLst>
          </p:cNvPr>
          <p:cNvGrpSpPr/>
          <p:nvPr/>
        </p:nvGrpSpPr>
        <p:grpSpPr>
          <a:xfrm>
            <a:off x="6840469" y="2912961"/>
            <a:ext cx="2168665" cy="1239989"/>
            <a:chOff x="6840469" y="2912961"/>
            <a:chExt cx="2168665" cy="12399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D15425D-3DE0-4BCA-995D-D71716B49B11}"/>
                </a:ext>
              </a:extLst>
            </p:cNvPr>
            <p:cNvCxnSpPr>
              <a:cxnSpLocks/>
              <a:stCxn id="27" idx="2"/>
              <a:endCxn id="43" idx="0"/>
            </p:cNvCxnSpPr>
            <p:nvPr/>
          </p:nvCxnSpPr>
          <p:spPr>
            <a:xfrm>
              <a:off x="7924801" y="2976804"/>
              <a:ext cx="0" cy="235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AB5879-054C-5640-AF23-C6071B389669}"/>
                </a:ext>
              </a:extLst>
            </p:cNvPr>
            <p:cNvGrpSpPr/>
            <p:nvPr/>
          </p:nvGrpSpPr>
          <p:grpSpPr>
            <a:xfrm>
              <a:off x="6840469" y="2912961"/>
              <a:ext cx="2168665" cy="1239989"/>
              <a:chOff x="6840469" y="2912961"/>
              <a:chExt cx="2168665" cy="1239989"/>
            </a:xfrm>
          </p:grpSpPr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A30390E7-BF37-48F4-BA74-6EE3369DED53}"/>
                  </a:ext>
                </a:extLst>
              </p:cNvPr>
              <p:cNvSpPr/>
              <p:nvPr/>
            </p:nvSpPr>
            <p:spPr>
              <a:xfrm>
                <a:off x="6840469" y="3211814"/>
                <a:ext cx="2168665" cy="941136"/>
              </a:xfrm>
              <a:prstGeom prst="diamond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Channel free?</a:t>
                </a:r>
                <a:endParaRPr lang="LID4096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477DEA6-6253-4772-B503-C55060DD8B13}"/>
                  </a:ext>
                </a:extLst>
              </p:cNvPr>
              <p:cNvSpPr txBox="1"/>
              <p:nvPr/>
            </p:nvSpPr>
            <p:spPr>
              <a:xfrm>
                <a:off x="7314785" y="2912961"/>
                <a:ext cx="712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</a:t>
                </a:r>
                <a:endParaRPr lang="LID4096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BD25A4-F21C-EB4C-B23D-0912173EA92C}"/>
              </a:ext>
            </a:extLst>
          </p:cNvPr>
          <p:cNvGrpSpPr/>
          <p:nvPr/>
        </p:nvGrpSpPr>
        <p:grpSpPr>
          <a:xfrm>
            <a:off x="7044790" y="4036543"/>
            <a:ext cx="1760019" cy="756580"/>
            <a:chOff x="7044790" y="4036543"/>
            <a:chExt cx="1760019" cy="75658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E641D0C-C7C0-432F-BE88-410858EEFC84}"/>
                </a:ext>
              </a:extLst>
            </p:cNvPr>
            <p:cNvCxnSpPr>
              <a:cxnSpLocks/>
              <a:stCxn id="43" idx="2"/>
              <a:endCxn id="10" idx="0"/>
            </p:cNvCxnSpPr>
            <p:nvPr/>
          </p:nvCxnSpPr>
          <p:spPr>
            <a:xfrm flipH="1">
              <a:off x="7924799" y="4152951"/>
              <a:ext cx="2" cy="235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9D32F1-A60A-6649-AA2D-35A5E5F5CBE2}"/>
                </a:ext>
              </a:extLst>
            </p:cNvPr>
            <p:cNvGrpSpPr/>
            <p:nvPr/>
          </p:nvGrpSpPr>
          <p:grpSpPr>
            <a:xfrm>
              <a:off x="7044790" y="4036543"/>
              <a:ext cx="1760019" cy="756580"/>
              <a:chOff x="7044790" y="4036543"/>
              <a:chExt cx="1760019" cy="7565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ACD4AA-0BAF-4C29-ABE9-A3D6DC0B8B20}"/>
                  </a:ext>
                </a:extLst>
              </p:cNvPr>
              <p:cNvSpPr/>
              <p:nvPr/>
            </p:nvSpPr>
            <p:spPr>
              <a:xfrm>
                <a:off x="7044790" y="4387961"/>
                <a:ext cx="1760019" cy="40516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Send</a:t>
                </a:r>
                <a:endParaRPr lang="LID4096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8FCC15A-25AF-471D-B2F2-7588EF22D00E}"/>
                  </a:ext>
                </a:extLst>
              </p:cNvPr>
              <p:cNvSpPr txBox="1"/>
              <p:nvPr/>
            </p:nvSpPr>
            <p:spPr>
              <a:xfrm>
                <a:off x="7314784" y="4036543"/>
                <a:ext cx="712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</a:t>
                </a:r>
                <a:endParaRPr lang="LID4096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CC6EB7-8E9C-3F4E-A85C-1FB341E264D5}"/>
              </a:ext>
            </a:extLst>
          </p:cNvPr>
          <p:cNvGrpSpPr/>
          <p:nvPr/>
        </p:nvGrpSpPr>
        <p:grpSpPr>
          <a:xfrm>
            <a:off x="6840469" y="458965"/>
            <a:ext cx="2168665" cy="1341692"/>
            <a:chOff x="6840469" y="458965"/>
            <a:chExt cx="2168665" cy="134169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A95CED4-62EB-4E76-9E1E-C4C9BF1CA862}"/>
                </a:ext>
              </a:extLst>
            </p:cNvPr>
            <p:cNvSpPr/>
            <p:nvPr/>
          </p:nvSpPr>
          <p:spPr>
            <a:xfrm>
              <a:off x="6840469" y="859521"/>
              <a:ext cx="2168665" cy="941136"/>
            </a:xfrm>
            <a:prstGeom prst="diamond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Channel free?</a:t>
              </a:r>
              <a:endParaRPr lang="LID4096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6B3D4A7-196E-4AD4-A872-2971143C71C7}"/>
                </a:ext>
              </a:extLst>
            </p:cNvPr>
            <p:cNvCxnSpPr>
              <a:endCxn id="8" idx="0"/>
            </p:cNvCxnSpPr>
            <p:nvPr/>
          </p:nvCxnSpPr>
          <p:spPr>
            <a:xfrm>
              <a:off x="7924799" y="458965"/>
              <a:ext cx="2" cy="400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CDF4A4-11CE-0D4C-9C01-BA1614D9402A}"/>
              </a:ext>
            </a:extLst>
          </p:cNvPr>
          <p:cNvGrpSpPr/>
          <p:nvPr/>
        </p:nvGrpSpPr>
        <p:grpSpPr>
          <a:xfrm>
            <a:off x="6840469" y="1720051"/>
            <a:ext cx="2168665" cy="1256752"/>
            <a:chOff x="6840469" y="1720051"/>
            <a:chExt cx="2168665" cy="125675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EA0C78-6677-4B8B-BCAA-64FB1849F995}"/>
                </a:ext>
              </a:extLst>
            </p:cNvPr>
            <p:cNvCxnSpPr>
              <a:cxnSpLocks/>
              <a:stCxn id="8" idx="2"/>
              <a:endCxn id="27" idx="0"/>
            </p:cNvCxnSpPr>
            <p:nvPr/>
          </p:nvCxnSpPr>
          <p:spPr>
            <a:xfrm>
              <a:off x="7924801" y="1800657"/>
              <a:ext cx="0" cy="2350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DB9519-3040-BB43-A1F6-BBB76DBF47F4}"/>
                </a:ext>
              </a:extLst>
            </p:cNvPr>
            <p:cNvGrpSpPr/>
            <p:nvPr/>
          </p:nvGrpSpPr>
          <p:grpSpPr>
            <a:xfrm>
              <a:off x="6840469" y="1720051"/>
              <a:ext cx="2168665" cy="1256752"/>
              <a:chOff x="6840469" y="1720051"/>
              <a:chExt cx="2168665" cy="125675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B5AF11-AD19-4678-B086-5706D5ECC322}"/>
                  </a:ext>
                </a:extLst>
              </p:cNvPr>
              <p:cNvSpPr txBox="1"/>
              <p:nvPr/>
            </p:nvSpPr>
            <p:spPr>
              <a:xfrm>
                <a:off x="7355418" y="1720051"/>
                <a:ext cx="712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</a:t>
                </a:r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Diamond 26">
                    <a:extLst>
                      <a:ext uri="{FF2B5EF4-FFF2-40B4-BE49-F238E27FC236}">
                        <a16:creationId xmlns:a16="http://schemas.microsoft.com/office/drawing/2014/main" id="{D4682E4D-914B-4162-8E78-8CD48775F192}"/>
                      </a:ext>
                    </a:extLst>
                  </p:cNvPr>
                  <p:cNvSpPr/>
                  <p:nvPr/>
                </p:nvSpPr>
                <p:spPr>
                  <a:xfrm>
                    <a:off x="6840469" y="2035667"/>
                    <a:ext cx="2168665" cy="941136"/>
                  </a:xfrm>
                  <a:prstGeom prst="diamond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Send?</a:t>
                    </a:r>
                    <a:br>
                      <a:rPr lang="en-US" dirty="0"/>
                    </a:br>
                    <a:r>
                      <a:rPr lang="en-US" dirty="0"/>
                      <a:t>(prob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a14:m>
                    <a:r>
                      <a:rPr lang="en-US" dirty="0"/>
                      <a:t>)</a:t>
                    </a:r>
                    <a:endParaRPr lang="LID4096" dirty="0"/>
                  </a:p>
                </p:txBody>
              </p:sp>
            </mc:Choice>
            <mc:Fallback xmlns="">
              <p:sp>
                <p:nvSpPr>
                  <p:cNvPr id="27" name="Diamond 26">
                    <a:extLst>
                      <a:ext uri="{FF2B5EF4-FFF2-40B4-BE49-F238E27FC236}">
                        <a16:creationId xmlns:a16="http://schemas.microsoft.com/office/drawing/2014/main" id="{D4682E4D-914B-4162-8E78-8CD48775F1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0469" y="2035667"/>
                    <a:ext cx="2168665" cy="941136"/>
                  </a:xfrm>
                  <a:prstGeom prst="diamond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7552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47DD-4D03-3879-C06A-A0A985A6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A7AB-F81A-309F-7C4C-2646FEC46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700CD-C892-709F-0F03-CA924BD5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B626-CC3A-5B26-598A-41F84BF3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E558E1-54E5-FD96-31EB-319A3D53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16000" y="575956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son holding black phone">
            <a:extLst>
              <a:ext uri="{FF2B5EF4-FFF2-40B4-BE49-F238E27FC236}">
                <a16:creationId xmlns:a16="http://schemas.microsoft.com/office/drawing/2014/main" id="{4D1FADC3-3244-1EDF-81E3-26F81D48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07317"/>
            <a:ext cx="6096000" cy="40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EEE 802.11 Networking Standards Explained">
            <a:extLst>
              <a:ext uri="{FF2B5EF4-FFF2-40B4-BE49-F238E27FC236}">
                <a16:creationId xmlns:a16="http://schemas.microsoft.com/office/drawing/2014/main" id="{8A9622CD-239D-FC02-3D8C-B2724564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94F3FF-7BD3-E080-1EFA-4CEB39D6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49" y="2924247"/>
            <a:ext cx="2833701" cy="100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B88C-AE5B-B939-C051-4767162B7A43}"/>
              </a:ext>
            </a:extLst>
          </p:cNvPr>
          <p:cNvSpPr/>
          <p:nvPr/>
        </p:nvSpPr>
        <p:spPr>
          <a:xfrm>
            <a:off x="1941499" y="49213"/>
            <a:ext cx="2213002" cy="63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200" dirty="0"/>
              <a:t>IEEE 802.3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58CAC-64A4-16EB-CAB8-D126857A38C8}"/>
              </a:ext>
            </a:extLst>
          </p:cNvPr>
          <p:cNvSpPr/>
          <p:nvPr/>
        </p:nvSpPr>
        <p:spPr>
          <a:xfrm>
            <a:off x="8037499" y="49213"/>
            <a:ext cx="2213002" cy="63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200" dirty="0"/>
              <a:t>IEEE 802.11</a:t>
            </a:r>
          </a:p>
        </p:txBody>
      </p:sp>
    </p:spTree>
    <p:extLst>
      <p:ext uri="{BB962C8B-B14F-4D97-AF65-F5344CB8AC3E}">
        <p14:creationId xmlns:p14="http://schemas.microsoft.com/office/powerpoint/2010/main" val="10442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4817F1-CD3F-9649-9855-1EEBB24828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3380" y="423454"/>
                <a:ext cx="10515600" cy="1325563"/>
              </a:xfrm>
            </p:spPr>
            <p:txBody>
              <a:bodyPr/>
              <a:lstStyle/>
              <a:p>
                <a:r>
                  <a:rPr lang="en-NL" dirty="0"/>
                  <a:t>Behavior of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dirty="0"/>
                  <a:t>-persistent CSMA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4817F1-CD3F-9649-9855-1EEBB2482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3380" y="423454"/>
                <a:ext cx="10515600" cy="1325563"/>
              </a:xfrm>
              <a:blipFill>
                <a:blip r:embed="rId2"/>
                <a:stretch>
                  <a:fillRect l="-2319" t="-13303" b="-2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FEA7F0-0B80-43E0-7E3F-F570BD68E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0" y="313100"/>
            <a:ext cx="4166000" cy="27097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F56CE-A7FA-204D-B00F-61CD8ADB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3120" y="6356350"/>
            <a:ext cx="7985760" cy="365125"/>
          </a:xfrm>
        </p:spPr>
        <p:txBody>
          <a:bodyPr/>
          <a:lstStyle/>
          <a:p>
            <a:r>
              <a:rPr lang="en-US" dirty="0"/>
              <a:t>*E.g., Paxson and Floyd, 1995; and Leland et al., 1994</a:t>
            </a:r>
          </a:p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EB000-DD8E-D041-9CDE-2A5CDCF2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A550C3-1A7E-EC45-9865-AA68D81CA20E}"/>
              </a:ext>
            </a:extLst>
          </p:cNvPr>
          <p:cNvSpPr/>
          <p:nvPr/>
        </p:nvSpPr>
        <p:spPr>
          <a:xfrm>
            <a:off x="-198120" y="3588110"/>
            <a:ext cx="12588240" cy="544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What trade-off do these protocols make?</a:t>
            </a:r>
            <a:endParaRPr lang="LID4096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42BFB-EC5D-7D48-83E5-D922E48E4760}"/>
              </a:ext>
            </a:extLst>
          </p:cNvPr>
          <p:cNvSpPr/>
          <p:nvPr/>
        </p:nvSpPr>
        <p:spPr>
          <a:xfrm>
            <a:off x="-198120" y="4214351"/>
            <a:ext cx="12588240" cy="544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Latency, bandwidth, (protocol) complexity</a:t>
            </a:r>
            <a:endParaRPr lang="LID4096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DED71C-95B2-4D40-8553-C7EB7483A95B}"/>
              </a:ext>
            </a:extLst>
          </p:cNvPr>
          <p:cNvGrpSpPr/>
          <p:nvPr/>
        </p:nvGrpSpPr>
        <p:grpSpPr>
          <a:xfrm>
            <a:off x="0" y="5388570"/>
            <a:ext cx="12018376" cy="923330"/>
            <a:chOff x="164040" y="7558492"/>
            <a:chExt cx="12018376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FC7443-6397-9943-B62E-11A8064A1005}"/>
                </a:ext>
              </a:extLst>
            </p:cNvPr>
            <p:cNvSpPr txBox="1"/>
            <p:nvPr/>
          </p:nvSpPr>
          <p:spPr>
            <a:xfrm>
              <a:off x="164040" y="7558492"/>
              <a:ext cx="11613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dirty="0"/>
                <a:t>Early computer networks research evaluated protocol performance </a:t>
              </a:r>
              <a:r>
                <a:rPr lang="en-NL" dirty="0">
                  <a:highlight>
                    <a:srgbClr val="FFFF00"/>
                  </a:highlight>
                </a:rPr>
                <a:t>theoretically</a:t>
              </a:r>
              <a:r>
                <a:rPr lang="en-NL" dirty="0"/>
                <a:t>, using assumptions such as packet arrivals following </a:t>
              </a:r>
              <a:r>
                <a:rPr lang="en-NL" dirty="0">
                  <a:highlight>
                    <a:srgbClr val="FFFF00"/>
                  </a:highlight>
                </a:rPr>
                <a:t>Poisson distributions</a:t>
              </a:r>
              <a:r>
                <a:rPr lang="en-NL" dirty="0"/>
                <a:t>. Empirical research showed this </a:t>
              </a:r>
              <a:r>
                <a:rPr lang="en-NL" dirty="0">
                  <a:highlight>
                    <a:srgbClr val="FFFF00"/>
                  </a:highlight>
                </a:rPr>
                <a:t>not to be the case</a:t>
              </a:r>
              <a:r>
                <a:rPr lang="en-NL" dirty="0"/>
                <a:t>.* We still(!) </a:t>
              </a:r>
              <a:r>
                <a:rPr lang="en-NL" dirty="0">
                  <a:highlight>
                    <a:srgbClr val="FFFF00"/>
                  </a:highlight>
                </a:rPr>
                <a:t>lack mathematical tools</a:t>
              </a:r>
              <a:r>
                <a:rPr lang="en-NL" dirty="0"/>
                <a:t> to describe the behavior of these systems, and instead </a:t>
              </a:r>
              <a:r>
                <a:rPr lang="en-NL" dirty="0">
                  <a:highlight>
                    <a:srgbClr val="FFFF00"/>
                  </a:highlight>
                </a:rPr>
                <a:t>rely on observing the behavior</a:t>
              </a:r>
              <a:r>
                <a:rPr lang="en-NL" dirty="0"/>
                <a:t> of these systems “in the wild.”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426084-E5A8-B04F-AC09-AEC2BF834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2347" y="7796816"/>
              <a:ext cx="550069" cy="550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9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21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ALOHA &amp; Slotted ALOHA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1-persistent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nonpersistent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p-persistent</a:t>
            </a:r>
          </a:p>
          <a:p>
            <a:pPr marL="0" indent="0">
              <a:buNone/>
            </a:pPr>
            <a:r>
              <a:rPr lang="en-US" dirty="0"/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802.3 Ethernet</a:t>
            </a:r>
          </a:p>
          <a:p>
            <a:pPr marL="0" indent="0">
              <a:buNone/>
            </a:pPr>
            <a:r>
              <a:rPr lang="en-US" dirty="0"/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 for Wireless</a:t>
            </a:r>
          </a:p>
          <a:p>
            <a:pPr marL="0" indent="0">
              <a:buNone/>
            </a:pPr>
            <a:r>
              <a:rPr lang="en-US" dirty="0"/>
              <a:t>   Hidden Terminal</a:t>
            </a:r>
          </a:p>
          <a:p>
            <a:pPr marL="0" indent="0">
              <a:buNone/>
            </a:pPr>
            <a:r>
              <a:rPr lang="en-US" dirty="0"/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CSMA/CA</a:t>
            </a:r>
          </a:p>
          <a:p>
            <a:pPr marL="0" indent="0">
              <a:buNone/>
            </a:pPr>
            <a:r>
              <a:rPr lang="en-US" b="1" dirty="0"/>
              <a:t>802.11 </a:t>
            </a:r>
            <a:r>
              <a:rPr lang="en-US" b="1" dirty="0" err="1"/>
              <a:t>WiFi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2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B5A9-E2E0-4D24-85D7-C81A5A33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</a:t>
            </a:r>
            <a:r>
              <a:rPr lang="en-US" b="1" dirty="0"/>
              <a:t>/CD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D9780-982E-47E1-B225-EA874204F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Carrier Sense Multiple Access with Collision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5F52C-8072-44B1-B55C-3D9AE6FD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53B20-3FE9-49FA-A446-A96D56A2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C8C58-6EBF-EF4B-B6DC-C99C4FC6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43FF-EE53-44FA-A0F6-C9C26462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9350" cy="1325563"/>
          </a:xfrm>
        </p:spPr>
        <p:txBody>
          <a:bodyPr>
            <a:normAutofit/>
          </a:bodyPr>
          <a:lstStyle/>
          <a:p>
            <a:r>
              <a:rPr lang="en-US" dirty="0"/>
              <a:t>CSMA/CD:</a:t>
            </a:r>
            <a:br>
              <a:rPr lang="en-US" dirty="0"/>
            </a:br>
            <a:r>
              <a:rPr lang="en-US" dirty="0"/>
              <a:t>CSMA with </a:t>
            </a:r>
            <a:r>
              <a:rPr lang="en-US" i="1" dirty="0"/>
              <a:t>Collision Detection</a:t>
            </a:r>
            <a:endParaRPr lang="LID4096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C041-CD3E-4511-8968-69CE8E26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when collision is detected, do not finish sending.</a:t>
            </a:r>
            <a:br>
              <a:rPr lang="en-US" dirty="0"/>
            </a:br>
            <a:r>
              <a:rPr lang="en-US" dirty="0"/>
              <a:t>Stop transmission instead.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Separates </a:t>
            </a:r>
            <a:r>
              <a:rPr lang="en-US" b="1" dirty="0"/>
              <a:t>contention periods </a:t>
            </a:r>
            <a:r>
              <a:rPr lang="en-US" dirty="0"/>
              <a:t>from </a:t>
            </a:r>
            <a:r>
              <a:rPr lang="en-US" b="1" dirty="0"/>
              <a:t>transmission periods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Contention period</a:t>
            </a:r>
            <a:r>
              <a:rPr lang="en-US" dirty="0"/>
              <a:t>: check if it is safe to send data.</a:t>
            </a:r>
          </a:p>
          <a:p>
            <a:pPr marL="0" indent="0">
              <a:buNone/>
            </a:pPr>
            <a:r>
              <a:rPr lang="en-US" b="1" dirty="0"/>
              <a:t>Transmission period</a:t>
            </a:r>
            <a:r>
              <a:rPr lang="en-US" dirty="0"/>
              <a:t>: send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7F938-71C1-452E-AE1E-36EA9203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FFEDA-9EE0-4020-9C72-AF84CF9B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23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84964-14E7-4A5E-9470-E468A3826FA9}"/>
              </a:ext>
            </a:extLst>
          </p:cNvPr>
          <p:cNvSpPr/>
          <p:nvPr/>
        </p:nvSpPr>
        <p:spPr>
          <a:xfrm>
            <a:off x="4018712" y="3652281"/>
            <a:ext cx="4134688" cy="4625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Saves time and bandwidth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2D323E-1E12-B1B3-884F-2EDC442ADBBD}"/>
              </a:ext>
            </a:extLst>
          </p:cNvPr>
          <p:cNvGrpSpPr/>
          <p:nvPr/>
        </p:nvGrpSpPr>
        <p:grpSpPr>
          <a:xfrm>
            <a:off x="8458200" y="432073"/>
            <a:ext cx="3854450" cy="1878872"/>
            <a:chOff x="8458200" y="432073"/>
            <a:chExt cx="3854450" cy="18788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1818A9-1C41-1A24-7925-AD866302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3477" y1="63824" x2="73477" y2="63824"/>
                          <a14:foregroundMark x1="63656" y1="68382" x2="63656" y2="68382"/>
                          <a14:foregroundMark x1="63082" y1="62500" x2="63082" y2="6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58200" y="432073"/>
              <a:ext cx="3854450" cy="18788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B01937-B340-A5AA-D136-7CCB58E86E64}"/>
                </a:ext>
              </a:extLst>
            </p:cNvPr>
            <p:cNvSpPr txBox="1"/>
            <p:nvPr/>
          </p:nvSpPr>
          <p:spPr>
            <a:xfrm>
              <a:off x="9429750" y="536751"/>
              <a:ext cx="200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Remember?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8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5479C-88BF-2748-829A-44307F285791}"/>
              </a:ext>
            </a:extLst>
          </p:cNvPr>
          <p:cNvGrpSpPr/>
          <p:nvPr/>
        </p:nvGrpSpPr>
        <p:grpSpPr>
          <a:xfrm>
            <a:off x="1179376" y="4699637"/>
            <a:ext cx="9833248" cy="642942"/>
            <a:chOff x="-424519" y="2909964"/>
            <a:chExt cx="9833248" cy="6429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C6AD99-9986-BE41-B31E-A72A3505A22E}"/>
                </a:ext>
              </a:extLst>
            </p:cNvPr>
            <p:cNvSpPr/>
            <p:nvPr/>
          </p:nvSpPr>
          <p:spPr>
            <a:xfrm>
              <a:off x="4198878" y="291440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A7E020-E2D6-7343-879F-16B778DED0A1}"/>
                </a:ext>
              </a:extLst>
            </p:cNvPr>
            <p:cNvSpPr/>
            <p:nvPr/>
          </p:nvSpPr>
          <p:spPr>
            <a:xfrm>
              <a:off x="7506356" y="291292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6EE80C-EF2A-A44A-B719-BD677B8EFA37}"/>
                </a:ext>
              </a:extLst>
            </p:cNvPr>
            <p:cNvSpPr/>
            <p:nvPr/>
          </p:nvSpPr>
          <p:spPr>
            <a:xfrm>
              <a:off x="6190590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3AA088-2044-D34F-91FE-FD4DC60ACEDC}"/>
                </a:ext>
              </a:extLst>
            </p:cNvPr>
            <p:cNvSpPr/>
            <p:nvPr/>
          </p:nvSpPr>
          <p:spPr>
            <a:xfrm>
              <a:off x="6521666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2BDCB9-0BD7-7040-A913-0527FA11D508}"/>
                </a:ext>
              </a:extLst>
            </p:cNvPr>
            <p:cNvSpPr/>
            <p:nvPr/>
          </p:nvSpPr>
          <p:spPr>
            <a:xfrm>
              <a:off x="6848473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A543B7-C125-5B48-9091-CFA80969FD7C}"/>
                </a:ext>
              </a:extLst>
            </p:cNvPr>
            <p:cNvSpPr/>
            <p:nvPr/>
          </p:nvSpPr>
          <p:spPr>
            <a:xfrm>
              <a:off x="7179549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C6BE8F-EE58-924D-B33A-FE95149BD890}"/>
                </a:ext>
              </a:extLst>
            </p:cNvPr>
            <p:cNvSpPr/>
            <p:nvPr/>
          </p:nvSpPr>
          <p:spPr>
            <a:xfrm>
              <a:off x="2883117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10B7ED-1C4C-4B43-AEBE-83981C63AD2F}"/>
                </a:ext>
              </a:extLst>
            </p:cNvPr>
            <p:cNvSpPr/>
            <p:nvPr/>
          </p:nvSpPr>
          <p:spPr>
            <a:xfrm>
              <a:off x="3214193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31F565-132C-1047-8F97-6B760BF6AE12}"/>
                </a:ext>
              </a:extLst>
            </p:cNvPr>
            <p:cNvSpPr/>
            <p:nvPr/>
          </p:nvSpPr>
          <p:spPr>
            <a:xfrm>
              <a:off x="3541000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0265EC-48A6-7C4B-9324-57282595CB74}"/>
                </a:ext>
              </a:extLst>
            </p:cNvPr>
            <p:cNvSpPr/>
            <p:nvPr/>
          </p:nvSpPr>
          <p:spPr>
            <a:xfrm>
              <a:off x="3872076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E8BC1D-68D0-0149-8231-93EA2118FA1F}"/>
                </a:ext>
              </a:extLst>
            </p:cNvPr>
            <p:cNvSpPr/>
            <p:nvPr/>
          </p:nvSpPr>
          <p:spPr>
            <a:xfrm>
              <a:off x="893379" y="291144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11EA0-1DE4-D54D-B8E2-1ECB2652CBA6}"/>
                </a:ext>
              </a:extLst>
            </p:cNvPr>
            <p:cNvSpPr/>
            <p:nvPr/>
          </p:nvSpPr>
          <p:spPr>
            <a:xfrm>
              <a:off x="-424519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0D04C4-ADE4-534C-87EE-FF5AB40E2028}"/>
                </a:ext>
              </a:extLst>
            </p:cNvPr>
            <p:cNvSpPr/>
            <p:nvPr/>
          </p:nvSpPr>
          <p:spPr>
            <a:xfrm>
              <a:off x="-93443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80719-F867-D846-8DE9-3D4B609AFA3E}"/>
                </a:ext>
              </a:extLst>
            </p:cNvPr>
            <p:cNvSpPr/>
            <p:nvPr/>
          </p:nvSpPr>
          <p:spPr>
            <a:xfrm>
              <a:off x="233364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382C26-1660-8449-81D3-03E95E459E8A}"/>
                </a:ext>
              </a:extLst>
            </p:cNvPr>
            <p:cNvSpPr/>
            <p:nvPr/>
          </p:nvSpPr>
          <p:spPr>
            <a:xfrm>
              <a:off x="564440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4CDDF8-D159-4A45-B4B3-AB9AA0E8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3C0C-74B4-425C-8767-0C108FB8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Abort transmission when collision is detected.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DA9C-01CD-40E8-BE16-14BCFB26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8E30D-C813-4A8C-A2AC-775E202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24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2D6CA-A10F-204B-8AA7-183158F8646F}"/>
              </a:ext>
            </a:extLst>
          </p:cNvPr>
          <p:cNvGrpSpPr/>
          <p:nvPr/>
        </p:nvGrpSpPr>
        <p:grpSpPr>
          <a:xfrm>
            <a:off x="2446619" y="2493270"/>
            <a:ext cx="1977636" cy="2958251"/>
            <a:chOff x="656529" y="1560729"/>
            <a:chExt cx="1977636" cy="29582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27E1F2-4BE0-491C-9A34-64701DAE8B96}"/>
                </a:ext>
              </a:extLst>
            </p:cNvPr>
            <p:cNvSpPr/>
            <p:nvPr/>
          </p:nvSpPr>
          <p:spPr>
            <a:xfrm>
              <a:off x="656529" y="3685500"/>
              <a:ext cx="1977636" cy="833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B2CC97-5C82-4979-B810-1DDE79B47276}"/>
                </a:ext>
              </a:extLst>
            </p:cNvPr>
            <p:cNvSpPr/>
            <p:nvPr/>
          </p:nvSpPr>
          <p:spPr>
            <a:xfrm>
              <a:off x="717884" y="1560729"/>
              <a:ext cx="1854925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900" dirty="0"/>
                <a:t>A station is transmitting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A6D464-3919-4FC4-B2A6-A1146199A8F9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>
              <a:off x="1645347" y="2632706"/>
              <a:ext cx="0" cy="105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69D4BF-E55A-F34A-AF0A-E3E217911AC6}"/>
              </a:ext>
            </a:extLst>
          </p:cNvPr>
          <p:cNvGrpSpPr/>
          <p:nvPr/>
        </p:nvGrpSpPr>
        <p:grpSpPr>
          <a:xfrm>
            <a:off x="4192650" y="2485973"/>
            <a:ext cx="1798092" cy="2976343"/>
            <a:chOff x="4192650" y="2485973"/>
            <a:chExt cx="1798092" cy="29763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ADA4EB-3574-4C6C-919B-FAD9D554522C}"/>
                </a:ext>
              </a:extLst>
            </p:cNvPr>
            <p:cNvSpPr/>
            <p:nvPr/>
          </p:nvSpPr>
          <p:spPr>
            <a:xfrm>
              <a:off x="4419104" y="4628836"/>
              <a:ext cx="1359061" cy="833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B8F202-A0B3-4CF6-9E68-B6F559953C58}"/>
                </a:ext>
              </a:extLst>
            </p:cNvPr>
            <p:cNvSpPr/>
            <p:nvPr/>
          </p:nvSpPr>
          <p:spPr>
            <a:xfrm>
              <a:off x="4192650" y="2485973"/>
              <a:ext cx="1798092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Afterwards, other stations try to claim the channel.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60E635-5E7C-42EC-BC3D-4B9E37EDC0AD}"/>
                </a:ext>
              </a:extLst>
            </p:cNvPr>
            <p:cNvCxnSpPr>
              <a:stCxn id="14" idx="2"/>
              <a:endCxn id="13" idx="0"/>
            </p:cNvCxnSpPr>
            <p:nvPr/>
          </p:nvCxnSpPr>
          <p:spPr>
            <a:xfrm>
              <a:off x="5091696" y="3557950"/>
              <a:ext cx="6939" cy="10708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016FCA-7284-2340-A1F2-96270D0BD1DF}"/>
              </a:ext>
            </a:extLst>
          </p:cNvPr>
          <p:cNvGrpSpPr/>
          <p:nvPr/>
        </p:nvGrpSpPr>
        <p:grpSpPr>
          <a:xfrm>
            <a:off x="5449760" y="2485973"/>
            <a:ext cx="2604308" cy="2976343"/>
            <a:chOff x="4595856" y="1515421"/>
            <a:chExt cx="1854925" cy="29763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F4F53-A43E-494E-81DC-B753DA5DD892}"/>
                </a:ext>
              </a:extLst>
            </p:cNvPr>
            <p:cNvSpPr/>
            <p:nvPr/>
          </p:nvSpPr>
          <p:spPr>
            <a:xfrm>
              <a:off x="4822311" y="3658284"/>
              <a:ext cx="1402017" cy="833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0C7C2-3C1E-4C8F-8DC0-A04D2DFEE7AF}"/>
                </a:ext>
              </a:extLst>
            </p:cNvPr>
            <p:cNvSpPr/>
            <p:nvPr/>
          </p:nvSpPr>
          <p:spPr>
            <a:xfrm>
              <a:off x="4595856" y="1515421"/>
              <a:ext cx="1854925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A station transmits.</a:t>
              </a:r>
              <a:br>
                <a:rPr lang="en-US" sz="4800" dirty="0"/>
              </a:br>
              <a:r>
                <a:rPr lang="en-US" sz="4800" dirty="0"/>
                <a:t>No collision, channel claimed.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D0E4A2-C96F-4AA0-B0D3-8051B52B4B04}"/>
                </a:ext>
              </a:extLst>
            </p:cNvPr>
            <p:cNvCxnSpPr>
              <a:stCxn id="18" idx="2"/>
              <a:endCxn id="17" idx="0"/>
            </p:cNvCxnSpPr>
            <p:nvPr/>
          </p:nvCxnSpPr>
          <p:spPr>
            <a:xfrm>
              <a:off x="5523319" y="2587398"/>
              <a:ext cx="1" cy="10708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9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5479C-88BF-2748-829A-44307F285791}"/>
              </a:ext>
            </a:extLst>
          </p:cNvPr>
          <p:cNvGrpSpPr/>
          <p:nvPr/>
        </p:nvGrpSpPr>
        <p:grpSpPr>
          <a:xfrm>
            <a:off x="1179376" y="4699637"/>
            <a:ext cx="9833248" cy="642942"/>
            <a:chOff x="-424519" y="2909964"/>
            <a:chExt cx="9833248" cy="64294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C6AD99-9986-BE41-B31E-A72A3505A22E}"/>
                </a:ext>
              </a:extLst>
            </p:cNvPr>
            <p:cNvSpPr/>
            <p:nvPr/>
          </p:nvSpPr>
          <p:spPr>
            <a:xfrm>
              <a:off x="4198878" y="291440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A7E020-E2D6-7343-879F-16B778DED0A1}"/>
                </a:ext>
              </a:extLst>
            </p:cNvPr>
            <p:cNvSpPr/>
            <p:nvPr/>
          </p:nvSpPr>
          <p:spPr>
            <a:xfrm>
              <a:off x="7506356" y="291292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6EE80C-EF2A-A44A-B719-BD677B8EFA37}"/>
                </a:ext>
              </a:extLst>
            </p:cNvPr>
            <p:cNvSpPr/>
            <p:nvPr/>
          </p:nvSpPr>
          <p:spPr>
            <a:xfrm>
              <a:off x="6190590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3AA088-2044-D34F-91FE-FD4DC60ACEDC}"/>
                </a:ext>
              </a:extLst>
            </p:cNvPr>
            <p:cNvSpPr/>
            <p:nvPr/>
          </p:nvSpPr>
          <p:spPr>
            <a:xfrm>
              <a:off x="6521666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2BDCB9-0BD7-7040-A913-0527FA11D508}"/>
                </a:ext>
              </a:extLst>
            </p:cNvPr>
            <p:cNvSpPr/>
            <p:nvPr/>
          </p:nvSpPr>
          <p:spPr>
            <a:xfrm>
              <a:off x="6848473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A543B7-C125-5B48-9091-CFA80969FD7C}"/>
                </a:ext>
              </a:extLst>
            </p:cNvPr>
            <p:cNvSpPr/>
            <p:nvPr/>
          </p:nvSpPr>
          <p:spPr>
            <a:xfrm>
              <a:off x="7179549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C6BE8F-EE58-924D-B33A-FE95149BD890}"/>
                </a:ext>
              </a:extLst>
            </p:cNvPr>
            <p:cNvSpPr/>
            <p:nvPr/>
          </p:nvSpPr>
          <p:spPr>
            <a:xfrm>
              <a:off x="2883117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10B7ED-1C4C-4B43-AEBE-83981C63AD2F}"/>
                </a:ext>
              </a:extLst>
            </p:cNvPr>
            <p:cNvSpPr/>
            <p:nvPr/>
          </p:nvSpPr>
          <p:spPr>
            <a:xfrm>
              <a:off x="3214193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31F565-132C-1047-8F97-6B760BF6AE12}"/>
                </a:ext>
              </a:extLst>
            </p:cNvPr>
            <p:cNvSpPr/>
            <p:nvPr/>
          </p:nvSpPr>
          <p:spPr>
            <a:xfrm>
              <a:off x="3541000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0265EC-48A6-7C4B-9324-57282595CB74}"/>
                </a:ext>
              </a:extLst>
            </p:cNvPr>
            <p:cNvSpPr/>
            <p:nvPr/>
          </p:nvSpPr>
          <p:spPr>
            <a:xfrm>
              <a:off x="3872076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E8BC1D-68D0-0149-8231-93EA2118FA1F}"/>
                </a:ext>
              </a:extLst>
            </p:cNvPr>
            <p:cNvSpPr/>
            <p:nvPr/>
          </p:nvSpPr>
          <p:spPr>
            <a:xfrm>
              <a:off x="893379" y="291144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11EA0-1DE4-D54D-B8E2-1ECB2652CBA6}"/>
                </a:ext>
              </a:extLst>
            </p:cNvPr>
            <p:cNvSpPr/>
            <p:nvPr/>
          </p:nvSpPr>
          <p:spPr>
            <a:xfrm>
              <a:off x="-424519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0D04C4-ADE4-534C-87EE-FF5AB40E2028}"/>
                </a:ext>
              </a:extLst>
            </p:cNvPr>
            <p:cNvSpPr/>
            <p:nvPr/>
          </p:nvSpPr>
          <p:spPr>
            <a:xfrm>
              <a:off x="-93443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80719-F867-D846-8DE9-3D4B609AFA3E}"/>
                </a:ext>
              </a:extLst>
            </p:cNvPr>
            <p:cNvSpPr/>
            <p:nvPr/>
          </p:nvSpPr>
          <p:spPr>
            <a:xfrm>
              <a:off x="233364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382C26-1660-8449-81D3-03E95E459E8A}"/>
                </a:ext>
              </a:extLst>
            </p:cNvPr>
            <p:cNvSpPr/>
            <p:nvPr/>
          </p:nvSpPr>
          <p:spPr>
            <a:xfrm>
              <a:off x="564440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4CDDF8-D159-4A45-B4B3-AB9AA0E8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3C0C-74B4-425C-8767-0C108FB8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Abort transmission when collision is detected.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DA9C-01CD-40E8-BE16-14BCFB26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8E30D-C813-4A8C-A2AC-775E202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7425D4-E1FD-2042-ADC5-8EE8557E5A29}"/>
              </a:ext>
            </a:extLst>
          </p:cNvPr>
          <p:cNvSpPr/>
          <p:nvPr/>
        </p:nvSpPr>
        <p:spPr>
          <a:xfrm>
            <a:off x="7240279" y="365125"/>
            <a:ext cx="4357361" cy="1145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Reduce contention period duration to improve throughput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3B606-E025-0845-AC62-D591D68239DD}"/>
              </a:ext>
            </a:extLst>
          </p:cNvPr>
          <p:cNvSpPr/>
          <p:nvPr/>
        </p:nvSpPr>
        <p:spPr>
          <a:xfrm>
            <a:off x="1737005" y="3142850"/>
            <a:ext cx="8717990" cy="4906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Q: How do longer frames affect throughput? How about latency?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363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ALOHA &amp; Slotted ALOHA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1-persistent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nonpersistent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802.3 Ethernet</a:t>
            </a:r>
          </a:p>
          <a:p>
            <a:pPr marL="0" indent="0">
              <a:buNone/>
            </a:pPr>
            <a:r>
              <a:rPr lang="en-US" dirty="0"/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 for Wireless</a:t>
            </a:r>
          </a:p>
          <a:p>
            <a:pPr marL="0" indent="0">
              <a:buNone/>
            </a:pPr>
            <a:r>
              <a:rPr lang="en-US" dirty="0"/>
              <a:t>   Hidden Terminal</a:t>
            </a:r>
          </a:p>
          <a:p>
            <a:pPr marL="0" indent="0">
              <a:buNone/>
            </a:pPr>
            <a:r>
              <a:rPr lang="en-US" dirty="0"/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CSMA/CA</a:t>
            </a:r>
          </a:p>
          <a:p>
            <a:pPr marL="0" indent="0">
              <a:buNone/>
            </a:pPr>
            <a:r>
              <a:rPr lang="en-US" b="1" dirty="0"/>
              <a:t>802.11 </a:t>
            </a:r>
            <a:r>
              <a:rPr lang="en-US" b="1" dirty="0" err="1"/>
              <a:t>WiFi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0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6BDF-A64C-469D-BB28-55C8D395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  <a:br>
              <a:rPr lang="en-US" dirty="0"/>
            </a:br>
            <a:r>
              <a:rPr lang="en-US" dirty="0"/>
              <a:t>Classic Ethernet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62642-B807-410D-AE81-3FF551A2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EA3DF-1372-4EB7-A7FC-E7AF7E19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E45C6-5473-4862-8E49-38628E1D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08D46-59F6-BE4C-9702-0BFE2828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5437765"/>
            <a:ext cx="678873" cy="6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Classic Ethernet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E084A1-B010-4D6E-B0AD-D28E660A4007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8378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Multiple machines sharing a single Ethernet connection.</a:t>
            </a:r>
          </a:p>
        </p:txBody>
      </p:sp>
      <p:pic>
        <p:nvPicPr>
          <p:cNvPr id="1026" name="Picture 2" descr="http://techmattmillman.s3.amazonaws.com/wp-content/uploads/2014/04/tap3.jpg">
            <a:extLst>
              <a:ext uri="{FF2B5EF4-FFF2-40B4-BE49-F238E27FC236}">
                <a16:creationId xmlns:a16="http://schemas.microsoft.com/office/drawing/2014/main" id="{86193E74-CD49-4A57-A164-D3AA2D8E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41" y="2481183"/>
            <a:ext cx="5707117" cy="366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5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Classic Ethernet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29</a:t>
            </a:fld>
            <a:endParaRPr lang="LID4096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E084A1-B010-4D6E-B0AD-D28E660A4007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8347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Multiple machines sharing a single Ethernet connection.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297A11-25C9-4D4A-9D05-37369A9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9" y="3554346"/>
            <a:ext cx="803703" cy="1038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ECE8C-6C48-443B-8E5D-4A221864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15" y="3554346"/>
            <a:ext cx="803703" cy="1038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CE49C-7C5C-4590-B9B7-4F974056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54346"/>
            <a:ext cx="803703" cy="1038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2ACE3F-E92A-4BA0-BA2F-5D50CFD9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8" y="3554346"/>
            <a:ext cx="803703" cy="10387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6D3F32-5E80-4EA7-8F76-85F375142A8D}"/>
              </a:ext>
            </a:extLst>
          </p:cNvPr>
          <p:cNvCxnSpPr>
            <a:cxnSpLocks/>
          </p:cNvCxnSpPr>
          <p:nvPr/>
        </p:nvCxnSpPr>
        <p:spPr>
          <a:xfrm>
            <a:off x="1969430" y="5221601"/>
            <a:ext cx="82531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4EB9D-5D20-4604-8D36-83C3BEE9F600}"/>
              </a:ext>
            </a:extLst>
          </p:cNvPr>
          <p:cNvCxnSpPr>
            <a:cxnSpLocks/>
          </p:cNvCxnSpPr>
          <p:nvPr/>
        </p:nvCxnSpPr>
        <p:spPr>
          <a:xfrm flipV="1">
            <a:off x="337474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0CA647-1D0C-41FC-945B-52B707049981}"/>
              </a:ext>
            </a:extLst>
          </p:cNvPr>
          <p:cNvCxnSpPr>
            <a:cxnSpLocks/>
          </p:cNvCxnSpPr>
          <p:nvPr/>
        </p:nvCxnSpPr>
        <p:spPr>
          <a:xfrm flipV="1">
            <a:off x="4918841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C8C5C8-635A-4EF7-B0F5-9902A8D7D426}"/>
              </a:ext>
            </a:extLst>
          </p:cNvPr>
          <p:cNvCxnSpPr>
            <a:cxnSpLocks/>
          </p:cNvCxnSpPr>
          <p:nvPr/>
        </p:nvCxnSpPr>
        <p:spPr>
          <a:xfrm flipV="1">
            <a:off x="647962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5D336-5201-4D4E-B140-A09E74C467DE}"/>
              </a:ext>
            </a:extLst>
          </p:cNvPr>
          <p:cNvCxnSpPr>
            <a:cxnSpLocks/>
          </p:cNvCxnSpPr>
          <p:nvPr/>
        </p:nvCxnSpPr>
        <p:spPr>
          <a:xfrm flipV="1">
            <a:off x="8034500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52430C1-6CCC-4A32-8BB4-8EA5075FD2DF}"/>
              </a:ext>
            </a:extLst>
          </p:cNvPr>
          <p:cNvSpPr/>
          <p:nvPr/>
        </p:nvSpPr>
        <p:spPr>
          <a:xfrm>
            <a:off x="1066800" y="2518891"/>
            <a:ext cx="10058400" cy="4834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Which MAC protocol should we use?</a:t>
            </a:r>
            <a:endParaRPr lang="LID4096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3B8EF-F672-FA44-9735-F7359C0C834D}"/>
              </a:ext>
            </a:extLst>
          </p:cNvPr>
          <p:cNvSpPr txBox="1"/>
          <p:nvPr/>
        </p:nvSpPr>
        <p:spPr>
          <a:xfrm>
            <a:off x="83382" y="5897325"/>
            <a:ext cx="1005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Newer versions of Ethernet (10-gigabit Ethernet and up) only support point-to-point full-duplex operation.</a:t>
            </a:r>
          </a:p>
        </p:txBody>
      </p:sp>
    </p:spTree>
    <p:extLst>
      <p:ext uri="{BB962C8B-B14F-4D97-AF65-F5344CB8AC3E}">
        <p14:creationId xmlns:p14="http://schemas.microsoft.com/office/powerpoint/2010/main" val="23111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sublayer</a:t>
            </a:r>
            <a:br>
              <a:rPr lang="en-US" dirty="0"/>
            </a:br>
            <a:r>
              <a:rPr lang="en-US" dirty="0"/>
              <a:t>Medium Access Control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8E513-1D78-45A3-ADC3-7967410B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529537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Lower part of the Data link layer.</a:t>
            </a:r>
          </a:p>
          <a:p>
            <a:pPr marL="0" indent="0">
              <a:buNone/>
            </a:pPr>
            <a:r>
              <a:rPr lang="en-US" dirty="0"/>
              <a:t>Responsible for deciding who can use the communication channel.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7222AB-61AE-4772-999E-A9B7362788D4}"/>
              </a:ext>
            </a:extLst>
          </p:cNvPr>
          <p:cNvGrpSpPr/>
          <p:nvPr/>
        </p:nvGrpSpPr>
        <p:grpSpPr>
          <a:xfrm>
            <a:off x="7448026" y="2840412"/>
            <a:ext cx="1798845" cy="3192622"/>
            <a:chOff x="7084381" y="2002782"/>
            <a:chExt cx="1329116" cy="23589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62ACE7-FAA4-4812-AA59-BAD111DFAC57}"/>
                </a:ext>
              </a:extLst>
            </p:cNvPr>
            <p:cNvSpPr/>
            <p:nvPr/>
          </p:nvSpPr>
          <p:spPr>
            <a:xfrm>
              <a:off x="7084382" y="3976710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Physical layer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8145C4-EC88-4E16-A7E1-46E81DE38CC9}"/>
                </a:ext>
              </a:extLst>
            </p:cNvPr>
            <p:cNvSpPr/>
            <p:nvPr/>
          </p:nvSpPr>
          <p:spPr>
            <a:xfrm>
              <a:off x="7084382" y="3242784"/>
              <a:ext cx="1329115" cy="7044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Data link layer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0E099D-BC9F-4499-8489-132E7C509835}"/>
                </a:ext>
              </a:extLst>
            </p:cNvPr>
            <p:cNvSpPr/>
            <p:nvPr/>
          </p:nvSpPr>
          <p:spPr>
            <a:xfrm>
              <a:off x="7166534" y="3518885"/>
              <a:ext cx="1164807" cy="35662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Medium Access Control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1FC17-018C-42A5-862B-1D869352A9A5}"/>
                </a:ext>
              </a:extLst>
            </p:cNvPr>
            <p:cNvSpPr/>
            <p:nvPr/>
          </p:nvSpPr>
          <p:spPr>
            <a:xfrm>
              <a:off x="7084382" y="2828259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Network Layer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68DFCD-4C3A-49F1-A489-FD95136ED5B7}"/>
                </a:ext>
              </a:extLst>
            </p:cNvPr>
            <p:cNvSpPr/>
            <p:nvPr/>
          </p:nvSpPr>
          <p:spPr>
            <a:xfrm>
              <a:off x="7084381" y="2417307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Transport layer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4F4806-C6FC-4251-87AD-16BF35DF6DC8}"/>
                </a:ext>
              </a:extLst>
            </p:cNvPr>
            <p:cNvSpPr/>
            <p:nvPr/>
          </p:nvSpPr>
          <p:spPr>
            <a:xfrm>
              <a:off x="7084381" y="2002782"/>
              <a:ext cx="1329115" cy="3850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Application layer</a:t>
              </a:r>
              <a:endParaRPr lang="LID4096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A22D1-264D-4C06-887C-9E41971E3F83}"/>
              </a:ext>
            </a:extLst>
          </p:cNvPr>
          <p:cNvSpPr/>
          <p:nvPr/>
        </p:nvSpPr>
        <p:spPr>
          <a:xfrm>
            <a:off x="5775468" y="4879728"/>
            <a:ext cx="1120878" cy="521079"/>
          </a:xfrm>
          <a:prstGeom prst="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You are here</a:t>
            </a:r>
            <a:endParaRPr lang="LID4096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6E5675-1575-4D33-A9FB-1742588F302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896346" y="5140267"/>
            <a:ext cx="6628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306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1D39-40AF-4F63-92C6-1F22E748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Classic Ethernet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EB23A-5261-40FC-B367-886A6317D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" y="1825625"/>
                <a:ext cx="481584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Uses </a:t>
                </a:r>
                <a:r>
                  <a:rPr lang="en-US" b="1" i="1" dirty="0"/>
                  <a:t>1-persistent CSMA/CD.</a:t>
                </a:r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r>
                  <a:rPr lang="en-US" dirty="0"/>
                  <a:t>Random delay (back-off) after collision is computed with</a:t>
                </a:r>
                <a:br>
                  <a:rPr lang="en-US" dirty="0"/>
                </a:br>
                <a:r>
                  <a:rPr lang="en-US" dirty="0"/>
                  <a:t>Binary Exponential Back-off.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Station waits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slots,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number of failed attempts.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EB23A-5261-40FC-B367-886A6317D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" y="1825625"/>
                <a:ext cx="4815840" cy="4351338"/>
              </a:xfrm>
              <a:blipFill>
                <a:blip r:embed="rId3"/>
                <a:stretch>
                  <a:fillRect l="-2632" t="-35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94C11-65ED-44DE-B9E0-93B0AAEE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2E885-3C86-4043-9FDB-374DABC4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BEB886-85E0-AF41-BC69-14D9FD56ED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0821519"/>
                  </p:ext>
                </p:extLst>
              </p:nvPr>
            </p:nvGraphicFramePr>
            <p:xfrm>
              <a:off x="5041902" y="1120667"/>
              <a:ext cx="6784338" cy="30664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61446">
                      <a:extLst>
                        <a:ext uri="{9D8B030D-6E8A-4147-A177-3AD203B41FA5}">
                          <a16:colId xmlns:a16="http://schemas.microsoft.com/office/drawing/2014/main" val="143909147"/>
                        </a:ext>
                      </a:extLst>
                    </a:gridCol>
                    <a:gridCol w="2261446">
                      <a:extLst>
                        <a:ext uri="{9D8B030D-6E8A-4147-A177-3AD203B41FA5}">
                          <a16:colId xmlns:a16="http://schemas.microsoft.com/office/drawing/2014/main" val="718851459"/>
                        </a:ext>
                      </a:extLst>
                    </a:gridCol>
                    <a:gridCol w="2261446">
                      <a:extLst>
                        <a:ext uri="{9D8B030D-6E8A-4147-A177-3AD203B41FA5}">
                          <a16:colId xmlns:a16="http://schemas.microsoft.com/office/drawing/2014/main" val="59304050"/>
                        </a:ext>
                      </a:extLst>
                    </a:gridCol>
                  </a:tblGrid>
                  <a:tr h="371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Failed Attempts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Maximum 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Random Delay 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8480618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−1=0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∈ [0,0]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14141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−1=1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∈ [0,1]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6936901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−1=3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∈ [0,3]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272322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−1=7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∈ [0,7]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568008"/>
                      </a:ext>
                    </a:extLst>
                  </a:tr>
                  <a:tr h="4496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−1=15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∈ [0,15]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2463156"/>
                      </a:ext>
                    </a:extLst>
                  </a:tr>
                  <a:tr h="443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NL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857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BEB886-85E0-AF41-BC69-14D9FD56ED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0821519"/>
                  </p:ext>
                </p:extLst>
              </p:nvPr>
            </p:nvGraphicFramePr>
            <p:xfrm>
              <a:off x="5041902" y="1120667"/>
              <a:ext cx="6784338" cy="30664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261446">
                      <a:extLst>
                        <a:ext uri="{9D8B030D-6E8A-4147-A177-3AD203B41FA5}">
                          <a16:colId xmlns:a16="http://schemas.microsoft.com/office/drawing/2014/main" val="143909147"/>
                        </a:ext>
                      </a:extLst>
                    </a:gridCol>
                    <a:gridCol w="2261446">
                      <a:extLst>
                        <a:ext uri="{9D8B030D-6E8A-4147-A177-3AD203B41FA5}">
                          <a16:colId xmlns:a16="http://schemas.microsoft.com/office/drawing/2014/main" val="718851459"/>
                        </a:ext>
                      </a:extLst>
                    </a:gridCol>
                    <a:gridCol w="2261446">
                      <a:extLst>
                        <a:ext uri="{9D8B030D-6E8A-4147-A177-3AD203B41FA5}">
                          <a16:colId xmlns:a16="http://schemas.microsoft.com/office/drawing/2014/main" val="59304050"/>
                        </a:ext>
                      </a:extLst>
                    </a:gridCol>
                  </a:tblGrid>
                  <a:tr h="3717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Failed Attempts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Maximum 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Random Delay 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8480618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562" t="-88889" r="-201124" b="-4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8889" r="-100000" b="-4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88889" r="-562" b="-4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14141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562" t="-194286" r="-201124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94286" r="-100000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194286" r="-562" b="-4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936901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562" t="-286111" r="-201124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86111" r="-10000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286111" r="-562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6272322"/>
                      </a:ext>
                    </a:extLst>
                  </a:tr>
                  <a:tr h="450505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562" t="-386111" r="-201124" b="-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86111" r="-100000" b="-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386111" r="-562" b="-1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68008"/>
                      </a:ext>
                    </a:extLst>
                  </a:tr>
                  <a:tr h="449658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562" t="-500000" r="-201124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500000" r="-100000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500000" r="-562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463156"/>
                      </a:ext>
                    </a:extLst>
                  </a:tr>
                  <a:tr h="4430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4"/>
                          <a:stretch>
                            <a:fillRect l="-201124" t="-600000" r="-562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579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F1D8C5-946A-4A45-A43F-0A98AC97B74B}"/>
              </a:ext>
            </a:extLst>
          </p:cNvPr>
          <p:cNvSpPr txBox="1"/>
          <p:nvPr/>
        </p:nvSpPr>
        <p:spPr>
          <a:xfrm>
            <a:off x="7056120" y="4187129"/>
            <a:ext cx="49923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1600" dirty="0">
                <a:solidFill>
                  <a:srgbClr val="09885A"/>
                </a:solidFill>
                <a:latin typeface="Monaco" pitchFamily="2" charset="77"/>
              </a:rPr>
              <a:t>0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collision = </a:t>
            </a:r>
            <a:r>
              <a:rPr lang="en-US" sz="1600" dirty="0">
                <a:solidFill>
                  <a:srgbClr val="0000FF"/>
                </a:solidFill>
                <a:latin typeface="Monaco" pitchFamily="2" charset="77"/>
              </a:rPr>
              <a:t>True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AF00DB"/>
                </a:solidFill>
                <a:latin typeface="Monaco" pitchFamily="2" charset="77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collision: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w =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random.randint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sz="1600" dirty="0">
                <a:solidFill>
                  <a:srgbClr val="09885A"/>
                </a:solidFill>
                <a:latin typeface="Monaco" pitchFamily="2" charset="77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collision =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delayed_send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(frame, w)</a:t>
            </a:r>
          </a:p>
          <a:p>
            <a:r>
              <a:rPr lang="en-US" sz="1600" dirty="0">
                <a:solidFill>
                  <a:srgbClr val="AF00DB"/>
                </a:solidFill>
                <a:latin typeface="Monaco" pitchFamily="2" charset="77"/>
              </a:rPr>
              <a:t>	if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collision: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&lt;&lt; </a:t>
            </a:r>
            <a:r>
              <a:rPr lang="en-US" sz="1600" dirty="0">
                <a:solidFill>
                  <a:srgbClr val="09885A"/>
                </a:solidFill>
                <a:latin typeface="Monaco" pitchFamily="2" charset="77"/>
              </a:rPr>
              <a:t>1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maxw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| </a:t>
            </a:r>
            <a:r>
              <a:rPr lang="en-US" sz="1600" dirty="0">
                <a:solidFill>
                  <a:srgbClr val="09885A"/>
                </a:solidFill>
                <a:latin typeface="Monaco" pitchFamily="2" charset="77"/>
              </a:rPr>
              <a:t>1</a:t>
            </a:r>
            <a:endParaRPr lang="en-US" sz="1600" dirty="0">
              <a:solidFill>
                <a:srgbClr val="000000"/>
              </a:solidFill>
              <a:latin typeface="Monaco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08196-C2E3-D44C-9330-63827C5BEDBD}"/>
              </a:ext>
            </a:extLst>
          </p:cNvPr>
          <p:cNvSpPr/>
          <p:nvPr/>
        </p:nvSpPr>
        <p:spPr>
          <a:xfrm>
            <a:off x="2049780" y="5509259"/>
            <a:ext cx="5509260" cy="6677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What happens if more than 2 stations are trying to send a frame?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43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AF73-5E49-4CFB-A629-0489A62A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performance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5CE7B-87E3-43F4-8C51-C1B1A51BB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10BC1-1403-4619-9C5A-697CB7B3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31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1D6617-3B0A-463C-90DA-700A9F38F74A}"/>
              </a:ext>
            </a:extLst>
          </p:cNvPr>
          <p:cNvSpPr/>
          <p:nvPr/>
        </p:nvSpPr>
        <p:spPr>
          <a:xfrm>
            <a:off x="-236220" y="1335465"/>
            <a:ext cx="12664440" cy="505003"/>
          </a:xfrm>
          <a:prstGeom prst="rect">
            <a:avLst/>
          </a:prstGeom>
          <a:solidFill>
            <a:schemeClr val="bg1"/>
          </a:solidFill>
          <a:ln>
            <a:solidFill>
              <a:srgbClr val="5B9C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b="1" dirty="0">
                <a:solidFill>
                  <a:srgbClr val="5B9CD5"/>
                </a:solidFill>
              </a:rPr>
              <a:t>Q: What is more bandwidth efficient? Why?</a:t>
            </a:r>
            <a:endParaRPr lang="LID4096" sz="2800" b="1" dirty="0">
              <a:solidFill>
                <a:srgbClr val="5B9CD5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839483-C1C2-46C4-A765-7C3C764CD0A5}"/>
              </a:ext>
            </a:extLst>
          </p:cNvPr>
          <p:cNvGrpSpPr/>
          <p:nvPr/>
        </p:nvGrpSpPr>
        <p:grpSpPr>
          <a:xfrm>
            <a:off x="1878234" y="3549946"/>
            <a:ext cx="7521095" cy="1219318"/>
            <a:chOff x="354233" y="3549946"/>
            <a:chExt cx="7521095" cy="1219318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2C77BD95-DD74-4885-8218-550770972DDC}"/>
                </a:ext>
              </a:extLst>
            </p:cNvPr>
            <p:cNvCxnSpPr>
              <a:stCxn id="34" idx="1"/>
              <a:endCxn id="29" idx="2"/>
            </p:cNvCxnSpPr>
            <p:nvPr/>
          </p:nvCxnSpPr>
          <p:spPr>
            <a:xfrm rot="10800000">
              <a:off x="3335063" y="3549948"/>
              <a:ext cx="303491" cy="59101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DB37CC1-F2CF-469A-B41D-86ACBAE55664}"/>
                </a:ext>
              </a:extLst>
            </p:cNvPr>
            <p:cNvCxnSpPr>
              <a:cxnSpLocks/>
              <a:stCxn id="34" idx="1"/>
              <a:endCxn id="38" idx="2"/>
            </p:cNvCxnSpPr>
            <p:nvPr/>
          </p:nvCxnSpPr>
          <p:spPr>
            <a:xfrm rot="10800000">
              <a:off x="354233" y="3549946"/>
              <a:ext cx="3284320" cy="59102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69930D3-77B8-4E6F-B535-E588A44CB21B}"/>
                </a:ext>
              </a:extLst>
            </p:cNvPr>
            <p:cNvCxnSpPr>
              <a:cxnSpLocks/>
              <a:stCxn id="34" idx="3"/>
              <a:endCxn id="27" idx="2"/>
            </p:cNvCxnSpPr>
            <p:nvPr/>
          </p:nvCxnSpPr>
          <p:spPr>
            <a:xfrm flipV="1">
              <a:off x="6929133" y="3551426"/>
              <a:ext cx="371285" cy="58954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430163C8-B76C-428E-8E23-9704AEBF188D}"/>
                </a:ext>
              </a:extLst>
            </p:cNvPr>
            <p:cNvCxnSpPr>
              <a:cxnSpLocks/>
              <a:stCxn id="34" idx="3"/>
              <a:endCxn id="12" idx="0"/>
            </p:cNvCxnSpPr>
            <p:nvPr/>
          </p:nvCxnSpPr>
          <p:spPr>
            <a:xfrm>
              <a:off x="6929133" y="4140966"/>
              <a:ext cx="946195" cy="628297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9B41B894-7522-48ED-8D63-7CA628C41B4C}"/>
                </a:ext>
              </a:extLst>
            </p:cNvPr>
            <p:cNvCxnSpPr>
              <a:cxnSpLocks/>
              <a:stCxn id="34" idx="1"/>
              <a:endCxn id="16" idx="0"/>
            </p:cNvCxnSpPr>
            <p:nvPr/>
          </p:nvCxnSpPr>
          <p:spPr>
            <a:xfrm rot="10800000" flipV="1">
              <a:off x="2122107" y="4140966"/>
              <a:ext cx="1516447" cy="628298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5A0E6B-061F-4A5A-B594-6FB3508FB729}"/>
                </a:ext>
              </a:extLst>
            </p:cNvPr>
            <p:cNvSpPr/>
            <p:nvPr/>
          </p:nvSpPr>
          <p:spPr>
            <a:xfrm>
              <a:off x="3638553" y="3894805"/>
              <a:ext cx="3290580" cy="49232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sz="2800" dirty="0"/>
                <a:t>Contention periods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09EC6A-16FE-401C-876E-CC9B9E0E3CFD}"/>
              </a:ext>
            </a:extLst>
          </p:cNvPr>
          <p:cNvGrpSpPr/>
          <p:nvPr/>
        </p:nvGrpSpPr>
        <p:grpSpPr>
          <a:xfrm>
            <a:off x="1099481" y="2322238"/>
            <a:ext cx="9833248" cy="1230669"/>
            <a:chOff x="-424519" y="2322237"/>
            <a:chExt cx="9833248" cy="1230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063BF3-BCB5-4B54-8C15-021148986BCB}"/>
                </a:ext>
              </a:extLst>
            </p:cNvPr>
            <p:cNvSpPr/>
            <p:nvPr/>
          </p:nvSpPr>
          <p:spPr>
            <a:xfrm>
              <a:off x="4198878" y="291440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34E81-4935-47EB-A5C1-D71D03DBF8D3}"/>
                </a:ext>
              </a:extLst>
            </p:cNvPr>
            <p:cNvSpPr/>
            <p:nvPr/>
          </p:nvSpPr>
          <p:spPr>
            <a:xfrm>
              <a:off x="7506356" y="291292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4E130D-04FE-4F53-9384-C9C3E7C63C1C}"/>
                </a:ext>
              </a:extLst>
            </p:cNvPr>
            <p:cNvSpPr/>
            <p:nvPr/>
          </p:nvSpPr>
          <p:spPr>
            <a:xfrm>
              <a:off x="6190590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6CA9C3-85AE-4736-A19C-20F581C61FF5}"/>
                </a:ext>
              </a:extLst>
            </p:cNvPr>
            <p:cNvSpPr/>
            <p:nvPr/>
          </p:nvSpPr>
          <p:spPr>
            <a:xfrm>
              <a:off x="6521666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3DDB90-B5CC-426D-A780-F6EBF76BEFD9}"/>
                </a:ext>
              </a:extLst>
            </p:cNvPr>
            <p:cNvSpPr/>
            <p:nvPr/>
          </p:nvSpPr>
          <p:spPr>
            <a:xfrm>
              <a:off x="6848473" y="291440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B21C9A-1B12-4C93-AD30-1369CFB47EF5}"/>
                </a:ext>
              </a:extLst>
            </p:cNvPr>
            <p:cNvSpPr/>
            <p:nvPr/>
          </p:nvSpPr>
          <p:spPr>
            <a:xfrm>
              <a:off x="7179549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DDBFB1-672D-43A9-B1EB-ABC85BF56D7C}"/>
                </a:ext>
              </a:extLst>
            </p:cNvPr>
            <p:cNvSpPr/>
            <p:nvPr/>
          </p:nvSpPr>
          <p:spPr>
            <a:xfrm>
              <a:off x="2883117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A8B873-9B04-462C-A0F3-8E2DADC85A68}"/>
                </a:ext>
              </a:extLst>
            </p:cNvPr>
            <p:cNvSpPr/>
            <p:nvPr/>
          </p:nvSpPr>
          <p:spPr>
            <a:xfrm>
              <a:off x="3214193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FDC7D2-E876-4959-AA50-D8F86923623A}"/>
                </a:ext>
              </a:extLst>
            </p:cNvPr>
            <p:cNvSpPr/>
            <p:nvPr/>
          </p:nvSpPr>
          <p:spPr>
            <a:xfrm>
              <a:off x="3541000" y="291292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D6CB88-3FC0-4620-834F-1F1CB3D0FBC2}"/>
                </a:ext>
              </a:extLst>
            </p:cNvPr>
            <p:cNvSpPr/>
            <p:nvPr/>
          </p:nvSpPr>
          <p:spPr>
            <a:xfrm>
              <a:off x="3872076" y="291144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84C57E-C17D-47BD-99EC-78186E1CFB05}"/>
                </a:ext>
              </a:extLst>
            </p:cNvPr>
            <p:cNvSpPr/>
            <p:nvPr/>
          </p:nvSpPr>
          <p:spPr>
            <a:xfrm>
              <a:off x="893379" y="291144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79DEC7-9516-4707-B008-0456919826F1}"/>
                </a:ext>
              </a:extLst>
            </p:cNvPr>
            <p:cNvSpPr/>
            <p:nvPr/>
          </p:nvSpPr>
          <p:spPr>
            <a:xfrm>
              <a:off x="-424519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59E882C-C8C9-4805-A7E8-B5C4C90F9D09}"/>
                </a:ext>
              </a:extLst>
            </p:cNvPr>
            <p:cNvSpPr/>
            <p:nvPr/>
          </p:nvSpPr>
          <p:spPr>
            <a:xfrm>
              <a:off x="-93443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03BEFB-A52B-4101-AE63-B8A60A2C5F25}"/>
                </a:ext>
              </a:extLst>
            </p:cNvPr>
            <p:cNvSpPr/>
            <p:nvPr/>
          </p:nvSpPr>
          <p:spPr>
            <a:xfrm>
              <a:off x="233364" y="291144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1D184C-872D-427F-AB50-88843BF98856}"/>
                </a:ext>
              </a:extLst>
            </p:cNvPr>
            <p:cNvSpPr/>
            <p:nvPr/>
          </p:nvSpPr>
          <p:spPr>
            <a:xfrm>
              <a:off x="564440" y="29099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4D9229E-8206-457E-A3EB-60CE5E73164A}"/>
                </a:ext>
              </a:extLst>
            </p:cNvPr>
            <p:cNvSpPr/>
            <p:nvPr/>
          </p:nvSpPr>
          <p:spPr>
            <a:xfrm>
              <a:off x="70766" y="2322237"/>
              <a:ext cx="3290580" cy="49232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Small frames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440CD8-DCED-4AF9-8C74-4E8C6AE98337}"/>
              </a:ext>
            </a:extLst>
          </p:cNvPr>
          <p:cNvGrpSpPr/>
          <p:nvPr/>
        </p:nvGrpSpPr>
        <p:grpSpPr>
          <a:xfrm>
            <a:off x="7699" y="4767785"/>
            <a:ext cx="12590921" cy="1197703"/>
            <a:chOff x="-1516302" y="4767784"/>
            <a:chExt cx="12590921" cy="11977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FB5BCC-6582-4B63-90B8-B5080DCA7093}"/>
                </a:ext>
              </a:extLst>
            </p:cNvPr>
            <p:cNvSpPr/>
            <p:nvPr/>
          </p:nvSpPr>
          <p:spPr>
            <a:xfrm>
              <a:off x="2659121" y="4774729"/>
              <a:ext cx="435448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55988F-D41A-47B2-9A17-35B27AB5FB19}"/>
                </a:ext>
              </a:extLst>
            </p:cNvPr>
            <p:cNvSpPr/>
            <p:nvPr/>
          </p:nvSpPr>
          <p:spPr>
            <a:xfrm>
              <a:off x="8410246" y="4767784"/>
              <a:ext cx="2664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19A08-CCEE-426B-9095-41DC29DD1CD9}"/>
                </a:ext>
              </a:extLst>
            </p:cNvPr>
            <p:cNvSpPr/>
            <p:nvPr/>
          </p:nvSpPr>
          <p:spPr>
            <a:xfrm>
              <a:off x="7096576" y="476926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71F7C8-0C82-48C8-AB96-5A5903CAC52A}"/>
                </a:ext>
              </a:extLst>
            </p:cNvPr>
            <p:cNvSpPr/>
            <p:nvPr/>
          </p:nvSpPr>
          <p:spPr>
            <a:xfrm>
              <a:off x="7427652" y="476778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5CDB73-EF5C-4BF1-BB48-FC9C5AB9702E}"/>
                </a:ext>
              </a:extLst>
            </p:cNvPr>
            <p:cNvSpPr/>
            <p:nvPr/>
          </p:nvSpPr>
          <p:spPr>
            <a:xfrm>
              <a:off x="7754459" y="476926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2A4308-14EC-4D85-8DA5-F2C2F9FE2BCD}"/>
                </a:ext>
              </a:extLst>
            </p:cNvPr>
            <p:cNvSpPr/>
            <p:nvPr/>
          </p:nvSpPr>
          <p:spPr>
            <a:xfrm>
              <a:off x="8085535" y="476778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251A15-7A50-435A-86C3-0DB921F806A5}"/>
                </a:ext>
              </a:extLst>
            </p:cNvPr>
            <p:cNvSpPr/>
            <p:nvPr/>
          </p:nvSpPr>
          <p:spPr>
            <a:xfrm>
              <a:off x="1343354" y="47692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F8259E-054E-458B-93B0-52CFBCD4B520}"/>
                </a:ext>
              </a:extLst>
            </p:cNvPr>
            <p:cNvSpPr/>
            <p:nvPr/>
          </p:nvSpPr>
          <p:spPr>
            <a:xfrm>
              <a:off x="1674430" y="476778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727E5F-6E3F-4FC5-8636-DF39F5665C98}"/>
                </a:ext>
              </a:extLst>
            </p:cNvPr>
            <p:cNvSpPr/>
            <p:nvPr/>
          </p:nvSpPr>
          <p:spPr>
            <a:xfrm>
              <a:off x="2001237" y="476926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FFBF9D-913C-406E-A0CD-420E5E07EF43}"/>
                </a:ext>
              </a:extLst>
            </p:cNvPr>
            <p:cNvSpPr/>
            <p:nvPr/>
          </p:nvSpPr>
          <p:spPr>
            <a:xfrm>
              <a:off x="2332313" y="476778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CDCE8-53B0-4047-919A-2050D75BA81C}"/>
                </a:ext>
              </a:extLst>
            </p:cNvPr>
            <p:cNvSpPr/>
            <p:nvPr/>
          </p:nvSpPr>
          <p:spPr>
            <a:xfrm>
              <a:off x="-1516302" y="4771769"/>
              <a:ext cx="27747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95230E3-8AE0-4F70-8D82-2F0511DFB85C}"/>
                </a:ext>
              </a:extLst>
            </p:cNvPr>
            <p:cNvSpPr/>
            <p:nvPr/>
          </p:nvSpPr>
          <p:spPr>
            <a:xfrm>
              <a:off x="70766" y="5473166"/>
              <a:ext cx="3290580" cy="492321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Large frames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AA1AD05-E759-4E4D-BA4F-163E95E55245}"/>
              </a:ext>
            </a:extLst>
          </p:cNvPr>
          <p:cNvSpPr/>
          <p:nvPr/>
        </p:nvSpPr>
        <p:spPr>
          <a:xfrm>
            <a:off x="3803759" y="5617869"/>
            <a:ext cx="6651291" cy="4923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Less time claiming channel </a:t>
            </a:r>
            <a:r>
              <a:rPr lang="en-US" sz="2800" dirty="0">
                <a:sym typeface="Wingdings" panose="05000000000000000000" pitchFamily="2" charset="2"/>
              </a:rPr>
              <a:t> more time sending data</a:t>
            </a:r>
            <a:endParaRPr lang="en-US" sz="2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3C5A24-8CAC-5942-9B10-F46A81EF6A3D}"/>
              </a:ext>
            </a:extLst>
          </p:cNvPr>
          <p:cNvSpPr/>
          <p:nvPr/>
        </p:nvSpPr>
        <p:spPr>
          <a:xfrm>
            <a:off x="-236220" y="1866728"/>
            <a:ext cx="12664440" cy="5050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Is there a trade-off here? Why?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72371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5">
            <a:extLst>
              <a:ext uri="{FF2B5EF4-FFF2-40B4-BE49-F238E27FC236}">
                <a16:creationId xmlns:a16="http://schemas.microsoft.com/office/drawing/2014/main" id="{5A4C602C-CF06-76D1-46AB-D6554283F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01" b="98039" l="7765" r="90000">
                        <a14:foregroundMark x1="7765" y1="29864" x2="8941" y2="44193"/>
                        <a14:foregroundMark x1="42000" y1="83560" x2="60588" y2="92006"/>
                        <a14:foregroundMark x1="88000" y1="57617" x2="85529" y2="55204"/>
                        <a14:foregroundMark x1="87412" y1="51735" x2="84706" y2="59879"/>
                        <a14:foregroundMark x1="79059" y1="48718" x2="41412" y2="16742"/>
                        <a14:foregroundMark x1="41412" y1="16742" x2="31412" y2="15686"/>
                        <a14:foregroundMark x1="56118" y1="19457" x2="24824" y2="15686"/>
                        <a14:foregroundMark x1="42588" y1="73756" x2="33882" y2="98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"/>
          <a:stretch/>
        </p:blipFill>
        <p:spPr>
          <a:xfrm>
            <a:off x="6533141" y="3274626"/>
            <a:ext cx="1913135" cy="1403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23EDC-19C7-48B7-B509-E52FC5F0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Ethernet</a:t>
            </a:r>
            <a:br>
              <a:rPr lang="en-US" dirty="0"/>
            </a:br>
            <a:r>
              <a:rPr lang="en-US" dirty="0"/>
              <a:t>Collision detection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40FE-B319-40BA-84A0-24C9B0FA6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04842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Collisions can occur and take as long as 2</a:t>
            </a:r>
            <a:r>
              <a:rPr lang="en-US" dirty="0">
                <a:sym typeface="Symbol" pitchFamily="18" charset="2"/>
              </a:rPr>
              <a:t> to detect.</a:t>
            </a:r>
          </a:p>
          <a:p>
            <a:pPr marL="0" indent="0">
              <a:buNone/>
            </a:pPr>
            <a:r>
              <a:rPr lang="en-US" dirty="0">
                <a:sym typeface="Symbol" pitchFamily="18" charset="2"/>
              </a:rPr>
              <a:t> is the time it takes to propagate over the Ethernet.</a:t>
            </a:r>
          </a:p>
          <a:p>
            <a:pPr marL="0" indent="0">
              <a:buNone/>
            </a:pPr>
            <a:r>
              <a:rPr lang="en-US" dirty="0">
                <a:sym typeface="Symbol" pitchFamily="18" charset="2"/>
              </a:rPr>
              <a:t>Leads to minimum packet size for reliable detection.</a:t>
            </a:r>
            <a:endParaRPr lang="en-US" dirty="0"/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ABF40-66D5-4983-A355-2C8EC578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39153-7C51-4A36-A602-1D66D038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19A2F-8D90-4EAF-9063-4EFAB72E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568" y="3822995"/>
            <a:ext cx="498359" cy="644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59D2A-380B-4540-A869-BD6FD034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45" y="3822995"/>
            <a:ext cx="498359" cy="64410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96D5D5-967A-4B00-AE5F-4CCA7FD32FB1}"/>
              </a:ext>
            </a:extLst>
          </p:cNvPr>
          <p:cNvCxnSpPr/>
          <p:nvPr/>
        </p:nvCxnSpPr>
        <p:spPr>
          <a:xfrm>
            <a:off x="2211824" y="5089890"/>
            <a:ext cx="75498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BF7B-ACBB-42AC-B51C-F3A34D7200C0}"/>
              </a:ext>
            </a:extLst>
          </p:cNvPr>
          <p:cNvCxnSpPr>
            <a:stCxn id="7" idx="2"/>
          </p:cNvCxnSpPr>
          <p:nvPr/>
        </p:nvCxnSpPr>
        <p:spPr>
          <a:xfrm flipH="1">
            <a:off x="3374747" y="4467102"/>
            <a:ext cx="1" cy="6308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6C861-D3C4-4CFC-8717-FF07E6906156}"/>
              </a:ext>
            </a:extLst>
          </p:cNvPr>
          <p:cNvCxnSpPr>
            <a:stCxn id="8" idx="2"/>
          </p:cNvCxnSpPr>
          <p:nvPr/>
        </p:nvCxnSpPr>
        <p:spPr>
          <a:xfrm flipH="1">
            <a:off x="8325724" y="4467102"/>
            <a:ext cx="1" cy="622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051CF-3C80-4166-AEC9-7521D98001B0}"/>
              </a:ext>
            </a:extLst>
          </p:cNvPr>
          <p:cNvSpPr txBox="1"/>
          <p:nvPr/>
        </p:nvSpPr>
        <p:spPr>
          <a:xfrm>
            <a:off x="8912028" y="5203179"/>
            <a:ext cx="138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946F52-4C1F-4A0B-A96C-1A76691FAE32}"/>
              </a:ext>
            </a:extLst>
          </p:cNvPr>
          <p:cNvSpPr/>
          <p:nvPr/>
        </p:nvSpPr>
        <p:spPr>
          <a:xfrm>
            <a:off x="3464133" y="4680610"/>
            <a:ext cx="31958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35FA0C-3887-4A4D-B83F-ECEC39141810}"/>
              </a:ext>
            </a:extLst>
          </p:cNvPr>
          <p:cNvSpPr/>
          <p:nvPr/>
        </p:nvSpPr>
        <p:spPr>
          <a:xfrm>
            <a:off x="7213319" y="4681976"/>
            <a:ext cx="31958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870263-CD30-4424-9E27-13F89821978A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783719" y="4840403"/>
            <a:ext cx="3429600" cy="1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6F763-CAF4-47F0-AD97-35E57C6630EE}"/>
              </a:ext>
            </a:extLst>
          </p:cNvPr>
          <p:cNvSpPr/>
          <p:nvPr/>
        </p:nvSpPr>
        <p:spPr>
          <a:xfrm>
            <a:off x="7532905" y="4680610"/>
            <a:ext cx="31958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6EFCD7-4F1B-4B6D-BE3D-828C7704BD7D}"/>
              </a:ext>
            </a:extLst>
          </p:cNvPr>
          <p:cNvCxnSpPr>
            <a:cxnSpLocks/>
          </p:cNvCxnSpPr>
          <p:nvPr/>
        </p:nvCxnSpPr>
        <p:spPr>
          <a:xfrm flipH="1">
            <a:off x="7852493" y="4849878"/>
            <a:ext cx="3312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2F7622-AEC6-4F0E-9EBB-E08FC98D9B7F}"/>
              </a:ext>
            </a:extLst>
          </p:cNvPr>
          <p:cNvCxnSpPr>
            <a:cxnSpLocks/>
          </p:cNvCxnSpPr>
          <p:nvPr/>
        </p:nvCxnSpPr>
        <p:spPr>
          <a:xfrm flipH="1">
            <a:off x="3534541" y="4588260"/>
            <a:ext cx="3631885" cy="2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64A489-848A-4547-ACBA-3C07AC105CBB}"/>
              </a:ext>
            </a:extLst>
          </p:cNvPr>
          <p:cNvCxnSpPr>
            <a:cxnSpLocks/>
          </p:cNvCxnSpPr>
          <p:nvPr/>
        </p:nvCxnSpPr>
        <p:spPr>
          <a:xfrm>
            <a:off x="7852491" y="4588259"/>
            <a:ext cx="3312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1B1234-8FA1-4926-8814-D0DE95FBAA66}"/>
              </a:ext>
            </a:extLst>
          </p:cNvPr>
          <p:cNvCxnSpPr/>
          <p:nvPr/>
        </p:nvCxnSpPr>
        <p:spPr>
          <a:xfrm>
            <a:off x="3527304" y="5329902"/>
            <a:ext cx="463862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31DAB6-6427-4049-958E-31165BA3F26A}"/>
                  </a:ext>
                </a:extLst>
              </p:cNvPr>
              <p:cNvSpPr txBox="1"/>
              <p:nvPr/>
            </p:nvSpPr>
            <p:spPr>
              <a:xfrm>
                <a:off x="4358162" y="5406855"/>
                <a:ext cx="3334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Transmission takes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seconds.</a:t>
                </a:r>
                <a:endParaRPr lang="LID4096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31DAB6-6427-4049-958E-31165BA3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62" y="5406855"/>
                <a:ext cx="3334536" cy="369332"/>
              </a:xfrm>
              <a:prstGeom prst="rect">
                <a:avLst/>
              </a:prstGeom>
              <a:blipFill>
                <a:blip r:embed="rId5"/>
                <a:stretch>
                  <a:fillRect l="-1136"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B0A7A2F-3CC7-4B53-A380-541AC2388117}"/>
              </a:ext>
            </a:extLst>
          </p:cNvPr>
          <p:cNvSpPr/>
          <p:nvPr/>
        </p:nvSpPr>
        <p:spPr>
          <a:xfrm>
            <a:off x="7486470" y="549759"/>
            <a:ext cx="2809297" cy="984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Q: Does the detection latency cause a problem?</a:t>
            </a:r>
            <a:endParaRPr lang="LID4096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A8A20D-0436-C598-0C8C-A6FFD474AD0B}"/>
              </a:ext>
            </a:extLst>
          </p:cNvPr>
          <p:cNvGrpSpPr/>
          <p:nvPr/>
        </p:nvGrpSpPr>
        <p:grpSpPr>
          <a:xfrm>
            <a:off x="7166426" y="4227677"/>
            <a:ext cx="786132" cy="689178"/>
            <a:chOff x="9310005" y="1671895"/>
            <a:chExt cx="1073310" cy="940938"/>
          </a:xfrm>
        </p:grpSpPr>
        <p:pic>
          <p:nvPicPr>
            <p:cNvPr id="25" name="Picture 2" descr="Lightning symbol vector image | Free SVG">
              <a:extLst>
                <a:ext uri="{FF2B5EF4-FFF2-40B4-BE49-F238E27FC236}">
                  <a16:creationId xmlns:a16="http://schemas.microsoft.com/office/drawing/2014/main" id="{0832BDB3-3AB6-37D1-9AF1-4D03FF4B5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3112">
              <a:off x="9657679" y="1671895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Lightning symbol vector image | Free SVG">
              <a:extLst>
                <a:ext uri="{FF2B5EF4-FFF2-40B4-BE49-F238E27FC236}">
                  <a16:creationId xmlns:a16="http://schemas.microsoft.com/office/drawing/2014/main" id="{CAC3AE2B-EAF8-EA8F-7C06-425C9E000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4766" flipH="1">
              <a:off x="9310005" y="1885606"/>
              <a:ext cx="462616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Lightning symbol vector image | Free SVG">
              <a:extLst>
                <a:ext uri="{FF2B5EF4-FFF2-40B4-BE49-F238E27FC236}">
                  <a16:creationId xmlns:a16="http://schemas.microsoft.com/office/drawing/2014/main" id="{F8D1F60D-8168-EDE8-36EA-9CAA94FAD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877">
              <a:off x="9969115" y="1842528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2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3EDC-19C7-48B7-B509-E52FC5F0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Ethernet</a:t>
            </a:r>
            <a:br>
              <a:rPr lang="en-US" dirty="0"/>
            </a:br>
            <a:r>
              <a:rPr lang="en-US" dirty="0"/>
              <a:t>Collision detection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840FE-B319-40BA-84A0-24C9B0FA6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04842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Collisions can occur and take as long as 2</a:t>
                </a:r>
                <a:r>
                  <a:rPr lang="en-US" dirty="0">
                    <a:sym typeface="Symbol" pitchFamily="18" charset="2"/>
                  </a:rPr>
                  <a:t> to detect.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itchFamily="18" charset="2"/>
                  </a:rPr>
                  <a:t> is the time it takes to propagate over the Ethernet.</a:t>
                </a:r>
              </a:p>
              <a:p>
                <a:pPr marL="0" indent="0">
                  <a:buNone/>
                </a:pPr>
                <a:r>
                  <a:rPr lang="en-US" dirty="0">
                    <a:sym typeface="Symbol" pitchFamily="18" charset="2"/>
                  </a:rPr>
                  <a:t>Leads to minimum packet size for reliable detection: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840FE-B319-40BA-84A0-24C9B0FA6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048422" cy="4351338"/>
              </a:xfrm>
              <a:blipFill>
                <a:blip r:embed="rId3"/>
                <a:stretch>
                  <a:fillRect l="-1575" t="-29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ABF40-66D5-4983-A355-2C8EC578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39153-7C51-4A36-A602-1D66D038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19A2F-8D90-4EAF-9063-4EFAB72E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568" y="3822995"/>
            <a:ext cx="498359" cy="644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59D2A-380B-4540-A869-BD6FD034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45" y="3822995"/>
            <a:ext cx="498359" cy="64410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96D5D5-967A-4B00-AE5F-4CCA7FD32FB1}"/>
              </a:ext>
            </a:extLst>
          </p:cNvPr>
          <p:cNvCxnSpPr/>
          <p:nvPr/>
        </p:nvCxnSpPr>
        <p:spPr>
          <a:xfrm>
            <a:off x="2211824" y="5089890"/>
            <a:ext cx="754986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FBF7B-ACBB-42AC-B51C-F3A34D7200C0}"/>
              </a:ext>
            </a:extLst>
          </p:cNvPr>
          <p:cNvCxnSpPr>
            <a:stCxn id="7" idx="2"/>
          </p:cNvCxnSpPr>
          <p:nvPr/>
        </p:nvCxnSpPr>
        <p:spPr>
          <a:xfrm flipH="1">
            <a:off x="3374747" y="4467102"/>
            <a:ext cx="1" cy="6308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6C861-D3C4-4CFC-8717-FF07E6906156}"/>
              </a:ext>
            </a:extLst>
          </p:cNvPr>
          <p:cNvCxnSpPr>
            <a:stCxn id="8" idx="2"/>
          </p:cNvCxnSpPr>
          <p:nvPr/>
        </p:nvCxnSpPr>
        <p:spPr>
          <a:xfrm flipH="1">
            <a:off x="8325724" y="4467102"/>
            <a:ext cx="1" cy="622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051CF-3C80-4166-AEC9-7521D98001B0}"/>
              </a:ext>
            </a:extLst>
          </p:cNvPr>
          <p:cNvSpPr txBox="1"/>
          <p:nvPr/>
        </p:nvSpPr>
        <p:spPr>
          <a:xfrm>
            <a:off x="8912028" y="5203179"/>
            <a:ext cx="138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</a:t>
            </a:r>
            <a:endParaRPr lang="LID4096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35FA0C-3887-4A4D-B83F-ECEC39141810}"/>
              </a:ext>
            </a:extLst>
          </p:cNvPr>
          <p:cNvSpPr/>
          <p:nvPr/>
        </p:nvSpPr>
        <p:spPr>
          <a:xfrm>
            <a:off x="3534541" y="4681976"/>
            <a:ext cx="3998365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6F763-CAF4-47F0-AD97-35E57C6630EE}"/>
              </a:ext>
            </a:extLst>
          </p:cNvPr>
          <p:cNvSpPr/>
          <p:nvPr/>
        </p:nvSpPr>
        <p:spPr>
          <a:xfrm>
            <a:off x="7532905" y="4680610"/>
            <a:ext cx="31958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6EFCD7-4F1B-4B6D-BE3D-828C7704BD7D}"/>
              </a:ext>
            </a:extLst>
          </p:cNvPr>
          <p:cNvCxnSpPr>
            <a:cxnSpLocks/>
          </p:cNvCxnSpPr>
          <p:nvPr/>
        </p:nvCxnSpPr>
        <p:spPr>
          <a:xfrm flipH="1">
            <a:off x="7852493" y="4849878"/>
            <a:ext cx="3312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2F7622-AEC6-4F0E-9EBB-E08FC98D9B7F}"/>
              </a:ext>
            </a:extLst>
          </p:cNvPr>
          <p:cNvCxnSpPr>
            <a:cxnSpLocks/>
          </p:cNvCxnSpPr>
          <p:nvPr/>
        </p:nvCxnSpPr>
        <p:spPr>
          <a:xfrm flipH="1">
            <a:off x="3534541" y="4588260"/>
            <a:ext cx="3631885" cy="2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64A489-848A-4547-ACBA-3C07AC105CBB}"/>
              </a:ext>
            </a:extLst>
          </p:cNvPr>
          <p:cNvCxnSpPr>
            <a:cxnSpLocks/>
          </p:cNvCxnSpPr>
          <p:nvPr/>
        </p:nvCxnSpPr>
        <p:spPr>
          <a:xfrm>
            <a:off x="7852491" y="4588259"/>
            <a:ext cx="3312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1B1234-8FA1-4926-8814-D0DE95FBAA66}"/>
              </a:ext>
            </a:extLst>
          </p:cNvPr>
          <p:cNvCxnSpPr/>
          <p:nvPr/>
        </p:nvCxnSpPr>
        <p:spPr>
          <a:xfrm>
            <a:off x="3527304" y="5329902"/>
            <a:ext cx="463862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31DAB6-6427-4049-958E-31165BA3F26A}"/>
                  </a:ext>
                </a:extLst>
              </p:cNvPr>
              <p:cNvSpPr txBox="1"/>
              <p:nvPr/>
            </p:nvSpPr>
            <p:spPr>
              <a:xfrm>
                <a:off x="4358162" y="5406855"/>
                <a:ext cx="33345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Transmission takes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seconds.</a:t>
                </a:r>
                <a:endParaRPr lang="LID4096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31DAB6-6427-4049-958E-31165BA3F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62" y="5406855"/>
                <a:ext cx="3334536" cy="369332"/>
              </a:xfrm>
              <a:prstGeom prst="rect">
                <a:avLst/>
              </a:prstGeom>
              <a:blipFill>
                <a:blip r:embed="rId5"/>
                <a:stretch>
                  <a:fillRect l="-1136"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B0A7A2F-3CC7-4B53-A380-541AC2388117}"/>
              </a:ext>
            </a:extLst>
          </p:cNvPr>
          <p:cNvSpPr/>
          <p:nvPr/>
        </p:nvSpPr>
        <p:spPr>
          <a:xfrm>
            <a:off x="7486470" y="549759"/>
            <a:ext cx="2809297" cy="984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Q: Does the detection latency cause a problem?</a:t>
            </a:r>
            <a:endParaRPr lang="LID4096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65578-2C42-9511-53F1-0949D923E8A4}"/>
              </a:ext>
            </a:extLst>
          </p:cNvPr>
          <p:cNvGrpSpPr/>
          <p:nvPr/>
        </p:nvGrpSpPr>
        <p:grpSpPr>
          <a:xfrm>
            <a:off x="7166426" y="4227677"/>
            <a:ext cx="786132" cy="689178"/>
            <a:chOff x="9310005" y="1671895"/>
            <a:chExt cx="1073310" cy="940938"/>
          </a:xfrm>
        </p:grpSpPr>
        <p:pic>
          <p:nvPicPr>
            <p:cNvPr id="23" name="Picture 2" descr="Lightning symbol vector image | Free SVG">
              <a:extLst>
                <a:ext uri="{FF2B5EF4-FFF2-40B4-BE49-F238E27FC236}">
                  <a16:creationId xmlns:a16="http://schemas.microsoft.com/office/drawing/2014/main" id="{19090410-BD0F-2B7C-7612-4587F00D6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3112">
              <a:off x="9657679" y="1671895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Lightning symbol vector image | Free SVG">
              <a:extLst>
                <a:ext uri="{FF2B5EF4-FFF2-40B4-BE49-F238E27FC236}">
                  <a16:creationId xmlns:a16="http://schemas.microsoft.com/office/drawing/2014/main" id="{0F3EAFC9-FE6E-6CD6-9CDC-5BABFFA00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4766" flipH="1">
              <a:off x="9310005" y="1885606"/>
              <a:ext cx="462616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Lightning symbol vector image | Free SVG">
              <a:extLst>
                <a:ext uri="{FF2B5EF4-FFF2-40B4-BE49-F238E27FC236}">
                  <a16:creationId xmlns:a16="http://schemas.microsoft.com/office/drawing/2014/main" id="{8C5F8C55-ECC4-EA9E-7949-0453BF29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877">
              <a:off x="9969115" y="1842528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227CBA-8469-38A0-0D70-DBA236694261}"/>
                  </a:ext>
                </a:extLst>
              </p:cNvPr>
              <p:cNvSpPr/>
              <p:nvPr/>
            </p:nvSpPr>
            <p:spPr>
              <a:xfrm>
                <a:off x="838200" y="5804172"/>
                <a:ext cx="10511758" cy="417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Mbps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=2×5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×500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Mbps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=5000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227CBA-8469-38A0-0D70-DBA236694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04172"/>
                <a:ext cx="10511758" cy="417219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44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4201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34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81AF8-20BD-4C6B-8E67-6A4E79119271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4EF9F8-9ED3-4437-BCCD-21D9B91B890E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BB02D9-5EB8-468E-855E-097CA8B22D1F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88299A-C47B-478F-AA31-5FDA03843332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04F6CD-CB1F-46CB-B492-026DC673C133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08730F-8B28-4EBF-99D4-F83F5561BE31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CBB96D-ACD1-4DAA-B1E0-AB6845C11D36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720BBC-05F5-40AB-8DB5-C29DF400BF23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40D71D-E3ED-5542-A549-CD96B27CF8A7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333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4201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Bit-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indicate</a:t>
            </a:r>
            <a:r>
              <a:rPr lang="fr-FR" dirty="0"/>
              <a:t> start of frame.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4F163A-9823-4A2D-882F-706CE8F2306B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7B0ECB-F709-4E52-8FAE-D7F4E4E2E3F2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5AA6D5-A93A-4D3F-AE3A-59AE3AC1900B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2C0EFE-230C-4ABB-98EA-AF6A8DC98A83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7B2481-EA64-4EE8-AA1D-B587D1998F11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49E587-7DD7-447A-89C9-A5707A417961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FADDCF-1A31-4863-A20F-C99DA95AF826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B59841-2E8B-47D0-8903-C269F79F7AF9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28AA33-5253-6643-BB3C-A9ECC7E66C3B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37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49" y="1825625"/>
            <a:ext cx="844867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Source and destination addresses.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6DBCA-6ADF-4AAC-90C5-D9F1FA73C4A3}"/>
              </a:ext>
            </a:extLst>
          </p:cNvPr>
          <p:cNvSpPr/>
          <p:nvPr/>
        </p:nvSpPr>
        <p:spPr>
          <a:xfrm>
            <a:off x="714828" y="4381140"/>
            <a:ext cx="10762344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needed over a single link?</a:t>
            </a:r>
            <a:endParaRPr lang="LID4096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848FE-6600-48F6-B312-F07F5A3131AD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ED19A8-307B-41ED-914F-4CEBCEF34703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511DFC-4C69-4CB8-BDBF-C3EF81DE17EB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4F0301-BB82-4852-B731-A48A55D4CFF6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60C783-7CE8-4B20-AFAB-22F84F466460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E9A4CD-4A6E-4095-9BDF-FB3A816B4E04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14842A-B654-4A3E-862B-55A870F322F4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60F67B-902F-4CB3-B48A-5C37645E24B7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B88848-28FD-A74A-9243-87A47E1D9383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B445FB-8BFC-984C-A152-31B3EDBF8BD8}"/>
              </a:ext>
            </a:extLst>
          </p:cNvPr>
          <p:cNvSpPr/>
          <p:nvPr/>
        </p:nvSpPr>
        <p:spPr>
          <a:xfrm>
            <a:off x="714828" y="5116058"/>
            <a:ext cx="10762344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What is the name of this address? What is it assigned to?</a:t>
            </a:r>
            <a:endParaRPr lang="LID4096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00306A-9D92-592D-02F6-11A6FDF463E5}"/>
              </a:ext>
            </a:extLst>
          </p:cNvPr>
          <p:cNvGrpSpPr/>
          <p:nvPr/>
        </p:nvGrpSpPr>
        <p:grpSpPr>
          <a:xfrm>
            <a:off x="5537970" y="289905"/>
            <a:ext cx="5815830" cy="1174883"/>
            <a:chOff x="1969430" y="3554346"/>
            <a:chExt cx="8253140" cy="166725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C92E622-AF7C-1DC6-0FA5-62587874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429" y="3554346"/>
              <a:ext cx="803703" cy="103874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7D570D2-3104-6826-C4C0-D0259E67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215" y="3554346"/>
              <a:ext cx="803703" cy="10387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11583F-159E-5D54-DCEC-577A02EA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1" y="3554346"/>
              <a:ext cx="803703" cy="10387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84BEC19-3739-6A33-8D19-CCC232DF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6788" y="3554346"/>
              <a:ext cx="803703" cy="1038749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A912B3-4286-9AFF-C230-BAECA98D7094}"/>
                </a:ext>
              </a:extLst>
            </p:cNvPr>
            <p:cNvCxnSpPr>
              <a:cxnSpLocks/>
            </p:cNvCxnSpPr>
            <p:nvPr/>
          </p:nvCxnSpPr>
          <p:spPr>
            <a:xfrm>
              <a:off x="1969430" y="5221601"/>
              <a:ext cx="825314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0D59481-34B8-1A3F-2FEB-5675DF9B5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747" y="4593095"/>
              <a:ext cx="0" cy="6285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70D4C57-08C9-4751-2563-40000D63C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841" y="4593095"/>
              <a:ext cx="0" cy="6285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B9446C6-2601-BA06-16EA-BF1F82BE1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627" y="4593095"/>
              <a:ext cx="0" cy="6285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6EBEBC-20F0-9CB6-3804-1EE42E479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500" y="4593095"/>
              <a:ext cx="0" cy="62850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48" y="1825625"/>
            <a:ext cx="97345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Type/length field:</a:t>
            </a:r>
          </a:p>
          <a:p>
            <a:pPr marL="0" indent="0">
              <a:buNone/>
            </a:pPr>
            <a:r>
              <a:rPr lang="en-US" dirty="0"/>
              <a:t>Indicates to which network layer protocol the data should be sent.</a:t>
            </a:r>
          </a:p>
          <a:p>
            <a:pPr marL="0" indent="0">
              <a:buNone/>
            </a:pPr>
            <a:r>
              <a:rPr lang="en-US" dirty="0"/>
              <a:t>Values less than 0x600 (1536) can be interpreted as length.</a:t>
            </a:r>
            <a:br>
              <a:rPr lang="en-US" dirty="0"/>
            </a:br>
            <a:r>
              <a:rPr lang="en-US" dirty="0"/>
              <a:t>(IEEE 802.3 only)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37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4A51D0-AED9-4835-851C-097EE0540B15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E2A797-F321-4016-866E-BCCA10EBC689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01AD3E-FE1B-4AB5-8D1F-9B2E0AFE6B12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C3CFD0-D150-4B25-9E3F-66D251DFB94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ED491F-D762-4618-86C6-A1F805EEE2CD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F4D0F3-4EEF-4B5D-A2C0-0B947DA5A24A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080F88-CFF0-4173-A925-CA4F6756C7A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47FA30-3C3A-4F8A-B0B6-E85403AA3A05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5DD68B4-36BB-304B-871F-3593CFB059F5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659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820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Pad field:</a:t>
            </a:r>
          </a:p>
          <a:p>
            <a:pPr marL="0" indent="0">
              <a:buNone/>
            </a:pPr>
            <a:r>
              <a:rPr lang="en-US" dirty="0"/>
              <a:t>Used if data causes frame to be less than the minimum frame length.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38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CB4B7D-1AD4-4AE1-B734-92F36B1AA752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9E755A-2E0E-4A10-911B-9C9E71FB95DD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250C71-D8BF-44A8-B3B4-C798CCDEEB03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E82EA6-3B19-457C-AF7C-011E2D792313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0CE816-93ED-43D8-AC42-9ABB2CC63852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0A5DF9-B3C6-4AD6-8DB0-A78736AC2F17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220C20-824D-46BB-8F25-334E1C24DBC7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3EFB74-77CF-4FF2-B087-CE876BFEFEE4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C1D3F6B-1E2B-FA4C-80D5-8DAE321E3241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085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005-BFF0-4E32-A948-6431625C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5889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Frame</a:t>
            </a:r>
            <a:r>
              <a:rPr lang="fr-FR" dirty="0"/>
              <a:t> format </a:t>
            </a:r>
            <a:r>
              <a:rPr lang="en-US" dirty="0"/>
              <a:t>still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en-US" dirty="0"/>
              <a:t>modern</a:t>
            </a:r>
            <a:r>
              <a:rPr lang="fr-FR" dirty="0"/>
              <a:t> versions of Ethernet.*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/>
              <a:t>32-bit Cyclic Redundancy Check used for error detection.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39</a:t>
            </a:fld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A7A778-74FF-43AF-9A09-61857F464D01}"/>
              </a:ext>
            </a:extLst>
          </p:cNvPr>
          <p:cNvGrpSpPr/>
          <p:nvPr/>
        </p:nvGrpSpPr>
        <p:grpSpPr>
          <a:xfrm>
            <a:off x="1845552" y="2560543"/>
            <a:ext cx="8500897" cy="646330"/>
            <a:chOff x="254220" y="2989744"/>
            <a:chExt cx="9720942" cy="6385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Preamble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Destination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Source</a:t>
              </a:r>
            </a:p>
            <a:p>
              <a:pPr algn="ctr"/>
              <a:r>
                <a:rPr lang="en-GB" dirty="0"/>
                <a:t>address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T/L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5AF226-11BD-46BD-987E-4BA70BCA8BB9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27053-B009-4499-8AFF-A1CC850665D9}"/>
              </a:ext>
            </a:extLst>
          </p:cNvPr>
          <p:cNvSpPr/>
          <p:nvPr/>
        </p:nvSpPr>
        <p:spPr>
          <a:xfrm>
            <a:off x="714827" y="5161301"/>
            <a:ext cx="10762344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How long is the generator polynomial?</a:t>
            </a:r>
            <a:endParaRPr lang="LID4096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8A60E7-1E47-491C-96C1-07CBBBC7BC72}"/>
              </a:ext>
            </a:extLst>
          </p:cNvPr>
          <p:cNvGrpSpPr/>
          <p:nvPr/>
        </p:nvGrpSpPr>
        <p:grpSpPr>
          <a:xfrm>
            <a:off x="1845552" y="3206874"/>
            <a:ext cx="8500897" cy="314093"/>
            <a:chOff x="254220" y="2989744"/>
            <a:chExt cx="9720942" cy="638503"/>
          </a:xfrm>
          <a:noFill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6B919A-D3A0-439F-9B2D-58ACF80DADCB}"/>
                </a:ext>
              </a:extLst>
            </p:cNvPr>
            <p:cNvSpPr/>
            <p:nvPr/>
          </p:nvSpPr>
          <p:spPr>
            <a:xfrm>
              <a:off x="6271236" y="2989744"/>
              <a:ext cx="1983291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0-1500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359C93-F385-4F2A-8D9B-CBBAAA8E3C9C}"/>
                </a:ext>
              </a:extLst>
            </p:cNvPr>
            <p:cNvSpPr/>
            <p:nvPr/>
          </p:nvSpPr>
          <p:spPr>
            <a:xfrm>
              <a:off x="254220" y="2989744"/>
              <a:ext cx="216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Bytes:	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547D71-E3E1-4A69-B15B-7B1735EB51AB}"/>
                </a:ext>
              </a:extLst>
            </p:cNvPr>
            <p:cNvSpPr/>
            <p:nvPr/>
          </p:nvSpPr>
          <p:spPr>
            <a:xfrm>
              <a:off x="2433474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BB5C19-E0A3-4A79-A5D1-492B349EE2A7}"/>
                </a:ext>
              </a:extLst>
            </p:cNvPr>
            <p:cNvSpPr/>
            <p:nvPr/>
          </p:nvSpPr>
          <p:spPr>
            <a:xfrm>
              <a:off x="4072728" y="2989744"/>
              <a:ext cx="162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382888-9D1D-4978-ADE3-04727D275BE6}"/>
                </a:ext>
              </a:extLst>
            </p:cNvPr>
            <p:cNvSpPr/>
            <p:nvPr/>
          </p:nvSpPr>
          <p:spPr>
            <a:xfrm>
              <a:off x="5711982" y="2989744"/>
              <a:ext cx="54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E8D8C1-3CA7-4364-91DB-A142AE0B14CF}"/>
                </a:ext>
              </a:extLst>
            </p:cNvPr>
            <p:cNvSpPr/>
            <p:nvPr/>
          </p:nvSpPr>
          <p:spPr>
            <a:xfrm>
              <a:off x="8273781" y="2989744"/>
              <a:ext cx="602128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0-46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96BCFB-D9CD-4A88-A960-7C6D3E892904}"/>
                </a:ext>
              </a:extLst>
            </p:cNvPr>
            <p:cNvSpPr/>
            <p:nvPr/>
          </p:nvSpPr>
          <p:spPr>
            <a:xfrm>
              <a:off x="8895162" y="2989744"/>
              <a:ext cx="1080000" cy="638503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1FEDBC-FA9D-DB41-BC2A-44AFF1B84566}"/>
              </a:ext>
            </a:extLst>
          </p:cNvPr>
          <p:cNvSpPr txBox="1"/>
          <p:nvPr/>
        </p:nvSpPr>
        <p:spPr>
          <a:xfrm>
            <a:off x="0" y="5897325"/>
            <a:ext cx="729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*VLAN-aware packets from 802.1Q use a slightly modified header.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5002FA-13F1-024E-841C-E08C03C85183}"/>
              </a:ext>
            </a:extLst>
          </p:cNvPr>
          <p:cNvSpPr/>
          <p:nvPr/>
        </p:nvSpPr>
        <p:spPr>
          <a:xfrm>
            <a:off x="5094718" y="801830"/>
            <a:ext cx="4928486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Reliable delivery?</a:t>
            </a:r>
            <a:endParaRPr lang="LID4096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B9649A-83DB-7846-9C70-22110BE8900D}"/>
              </a:ext>
            </a:extLst>
          </p:cNvPr>
          <p:cNvSpPr/>
          <p:nvPr/>
        </p:nvSpPr>
        <p:spPr>
          <a:xfrm>
            <a:off x="9328495" y="2346536"/>
            <a:ext cx="1124712" cy="12172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46A38-41E0-424A-8C69-A5891BC45D51}"/>
              </a:ext>
            </a:extLst>
          </p:cNvPr>
          <p:cNvCxnSpPr>
            <a:cxnSpLocks/>
          </p:cNvCxnSpPr>
          <p:nvPr/>
        </p:nvCxnSpPr>
        <p:spPr>
          <a:xfrm flipH="1" flipV="1">
            <a:off x="10325184" y="3568386"/>
            <a:ext cx="416389" cy="868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14B32-AF7E-8F4C-B9CB-2631E77EE777}"/>
              </a:ext>
            </a:extLst>
          </p:cNvPr>
          <p:cNvSpPr/>
          <p:nvPr/>
        </p:nvSpPr>
        <p:spPr>
          <a:xfrm>
            <a:off x="5993302" y="4422805"/>
            <a:ext cx="4928486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Error detection/correction?</a:t>
            </a:r>
            <a:endParaRPr lang="LID4096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C4339E-42FE-F743-A375-3B00860F5930}"/>
              </a:ext>
            </a:extLst>
          </p:cNvPr>
          <p:cNvSpPr/>
          <p:nvPr/>
        </p:nvSpPr>
        <p:spPr>
          <a:xfrm>
            <a:off x="10526708" y="2947334"/>
            <a:ext cx="1615172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No acks!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504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32" grpId="0" animBg="1"/>
      <p:bldP spid="29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EFD5-1E57-C4A7-0DC3-64A95390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we solve this at the Physical Layer???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F413-8972-41B7-984D-F4A6B7040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C5B10-A005-37F8-A0B2-74EB6515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182CF-3842-8333-0A06-1FA62A99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</a:t>
            </a:fld>
            <a:endParaRPr lang="LID4096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8858DBA-3F58-C7F3-4F0F-C1EDD68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20" y="5356887"/>
            <a:ext cx="680224" cy="68022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3953CC-ED38-AFD9-A369-CD0E2568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69" y="4455577"/>
            <a:ext cx="680224" cy="68022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431B4E2-900A-BEE2-3763-0913A81BE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43" y="3130213"/>
            <a:ext cx="680224" cy="680224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14CF44C7-453D-C064-31CA-A0FACAAA0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76" y="1957611"/>
            <a:ext cx="680224" cy="680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22DA1-659F-28A1-02E3-816235722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32" y="1805346"/>
            <a:ext cx="680224" cy="680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4B9B02-CA05-E1F9-777C-0CA3D675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2" y="4455577"/>
            <a:ext cx="680224" cy="68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E13C26-F904-FE18-D139-F7FAF09E3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76" y="5356887"/>
            <a:ext cx="586368" cy="586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A4983-89F7-51D1-23E7-527346ABA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8" y="3037566"/>
            <a:ext cx="678365" cy="678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2D5BC-0D23-3A05-0B52-0BADDBA7D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19" y="2501304"/>
            <a:ext cx="3500919" cy="3500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9FDB4A-88C5-21F0-6753-E2F7D331B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6" y="1324355"/>
            <a:ext cx="1036840" cy="1036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21753F-35B1-42D3-565B-D4A079416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35" y="2509864"/>
            <a:ext cx="1036840" cy="1036840"/>
          </a:xfrm>
          <a:prstGeom prst="rect">
            <a:avLst/>
          </a:prstGeom>
        </p:spPr>
      </p:pic>
      <p:pic>
        <p:nvPicPr>
          <p:cNvPr id="17" name="Picture 2" descr="data:image/png;base64,iVBORw0KGgoAAAANSUhEUgAAAOEAAADhCAMAAAAJbSJIAAAAY1BMVEX///+AgIB7e3t4eHh9fX10dHTn5+ewsLCLi4v09PTh4eHLy8v8/PyBgYH4+PiIiIiZmZmlpaXs7Ozb29vAwMCQkJDR0dG4uLifn5+kpKTBwcHNzc3U1NSbm5utra2UlJRtbW2vmB5GAAARoklEQVR4nO1daZurKgw+BbTaulVr7d7z/3/l1SqasAhYbTtzTz7NMzXKCyFkgfDnzz/6R//o/0VR0lD06WbMS1GSF4fzepeVacwYIZQQxuK0zHbr86HIfzbc0L9UpzKmT1BshYk94dK4PFYXP/x0UydQflg/UkJlZCLVT1CSPtaH/NNNdqDwek8ZNWLDOAlL74cfMZb+vvSoCzgAk3pB5X/1xIw2VUDJJHScCA2qzbeCzPfli/D4UJZ7/9NgFHTI6qk0A74nRsKyy3cNZFjFs8HjIOPqe/SOv5tFOkUi9PQdwlocJ6pOMzF6LD4N709xm1k8BYwk+yxGf1l8HcbPyWp+Wkw+EUZ6+oxFl1SLj9+AsUreD/AaLKE/dUSCw5vxhce3DWBLjBzfujxu34zviZFu34Yvz+jb8TVEszdpnMvq/QPYElu9Yxij3WcGsCW6W9wg99N3qlCZSLrw+r99yxo/RoyelwR4/6SEcqL3xfCFj89KKCfyWGhp9NNPSygntsxkLJzCg8sSYwv4VNtvmIIDzW/g7L8LYA1xPy/Aah6ArKVZ3kWr7wHIGPU8j7K0zLLb8XjLynTV/uclrHQ9H8DpyyAjlMTZeltI6aUkL7brW8rodDdlvoVx4ggyStNjVeSjlmS4OZ+aHNU0iDON4iSAjLLj3reLPUT+9rSaBHKeuThBi9ait3PMlCXFfeW5g5xDo7qvg4Rm10k+TnEizpPy9XWxcATIaLCfbjUm29JVWumL1o3v9j1Gs8OLLmpxJG72PXvJRg2djG3mHTevwXuSf3caR5a+4mk8HD7FvNnC7/nORemwx/Qv3R3khT7mGD9O+c1hHMnkld9BjZJ47ph0Edh/fapC9a0/8UpeQauYorO92UonzY/IWsvQUvcBC9zhfauL89pHnlk6RYPvLCch09kVeXWz0XJJ3OyiUf9mHdojO3eAtpOQBMrWhefyb2Bplj4I8dJKOZL5w7IZ7lMxt3tx7cEoYET1sk2ZJcB6FDPS2Ho3pbFgbfe75jQyO/HwFF0XbYNauNhKENFiAHwVWpM8111GU5XBd7WTVJa5AbSTUUYUErqPn00iAoqKDq3fesLaknRajbC1PPC5XSLBTU5Dq3eSUuryaEvavqF4/Y9qtQgQUk/wXSOezyKKhSe62TXHxXo72ggGPUrz5ppSZYeGTUocIlzRDAPJ+y9SRQrNKozCjvYADzZ9JkdJalOLdyceovwphAhhrYNxlwM3TWEAWukbYm1XJYHFEMoxkn1vg7AAA4yfP2CEKxbjmXoeQDCyFsXj7JmbZK+9K4shlCIkObAjKRqesHPcBYT1zMN66gT6lcTiMNroPmIZtsmnANwCf4deEEBu/YkIa4hoFKMYfsGTvmAD0W5RPJllVBTRBKa+8YyPeh9TQrhiDA02NvWpaPOdzRDZyQaghUtBBSswR7uHYtSywbyVEYozB4f1mCipFurGyskwWzNEMB8KFCHDCwVotAKhaIkIMQVxETcvGuxmBmgOrrESK7otUnM4plCA31QIhTXHF1SAOBlvxt63CL2Zh1DQ8kLE2INyEsJflAiFcRLVuLDomtcx8yAWRkUq2GPC5GBoiiLbSI0QT50oFb+Gp7xZzxPTIBrtNWGzx1oQarQUXtCPGoQr5J8X4spOsS12MK38JtttY5qFBL9AVG9onQzxbzqEOFQmzRJhFMUulcigTo1rYTqi3jEMKQ6iQ7iiV8CUS68U5mJpaOL4mhgaOwhJ+fYvxYR0XyH8Gmr5UL/cPeGl9C/SqMZEAx3zokwWqeAzbCSCI+wLvw3TLRTZYJsS+a0FWp5Mts2YdYotQwXFX3FUp5zeyothCL05A/fTKTfo0xE/0bDa29m1byCDgaoPSpnmMHMJhCxJptmkTSka9MyyGzud6DA+iEQThY8MK82k3MBCNJ7YFH0DTgZ7BnvuHyaDB0TVKrEa75dAyfQpGvejmHpJDH7OEBoFTjkchuhFDB5NfBUB2c/Hfw+V/FABKl+A9saNKw2l+T2uSZGj+vAUlIIHmOoBaJeqfv8LWlUpn4C6TnKzECktt3EhZfDlqtGGGlotQlrfgn8CGL25coRQN4u+MiaFmIb2faJU1VAu1sr2mRCiXlQvB9B3G4+ferJ1Mr6IUhCbUWtqYO5KoQhLhNBP3CvnDBzEcHwiyrbpbowBxXeU3QuDBxo9Zx5DYPdq9B7Ud/fRFst7bEbFGvaIrxRn2LsanWVEuIoHIdTIARzm8QUDKr4nqae24tOawfaAGGtcFDNC2H6NTJXDE9GobmRiCmM0ZQhDhIn6QTI8oZsgQy9dNAhhTEqjF6BCG13fJCdRrf740/shoqB5bTnELHRRhsL0jlrHD89oELLd0JTt6EQU85vjxjodVl1N48Aar5se5idsniE2r1nJOxbD8fXzJ5Kw7VRMifwCEnbC6Ob+DybBGRr3DX8kCT6i1Qaan0VCst2UDPiBhIM1iSnY/RMJGmKKhM8vIOgPGZP3jKRBivYjEFb/h8E1htX/iemnuBSE8mSGhAV7nqTwQRKdbZv1NF8PfOxWd1l0BZvDZa6VzHVsucC3bg3XxpFLRcgyVfubPXXxkU3/VG//Dl6C9Ez/HypxDZZr5+OMcnFhG9KxgcSlRAgj36N295Dp4MYrSCPyfuSvG1IKvdf84I8MCxR/iCcKBk3X6/gxrs4XTUYBYtvbkNzm3iQfMSq7etw/BJslbLi6fwGPPtBznfVcSoRwA4AhrcbFq4tWwZgGdxd5eOFMJK4u3QdXYM7FOwHMEiJwgcgGz8EHMpcSIUyyGbKqvaS0MoksvtYX7+UW9FXP1UoXig21QtM/AXy3fvYouI5aLiWBeIAh9jiYB63r2uUR2/9dnx3rdZoZ7ujpuTotCLla/5bnlDHXH8gV67mM/hAM1ZhMGi5wm0Z0uLi1IYdWSfBQJ/LvOdczPM3FreXqttp0XEjcMFc3l9YKLuNGXxiYM1mlXAifmrITHN9rv9QE9fo5huzbnqv5Zxdl2nRcjXD3cwxNEi6EWq4O9HggqiE2AIyMdjfPGOyGLenr7tBEYw9x/S1oN87VzLrOSlx7bZsb4ebzWeAKOq7jwHXvZgHkMm7fgjF0TfwMEE851p5yN15R2v2RpMPuY0G7ca5a83fjNXDFA1el59pxrpOJS0FkML3NCHmcr9YJneDUQ9dpnDvrdUpqwdWJwI71sSKRaz1wFZwrlrjM7hBEaLGDunv0wbqxvxMumxvKp44UDudcZc/FuJQVPddGCqK3/6+d1o6/nhv0YOSSiLqMYb8cVHSQF77yx9yKX4vvGbhacQsBVy+NUv5h4LoPXEcTl0xOUtrrvc3fYc7zKbHm4WxJcESu54LWxdvv3EOVv9Vpy+LvBnCFiMusHBFCm8c7MUu6LNrTKOkM5003NRTaTeB6GiVcuDujSuGb9lx/XLh0r3mSzSmgLmuyBaPezfrooBUcznXRcylSMJirNUc7K3OES0Y4ALTQS0LoqouvwoyTMtiDuTp/gU7jgjHsUGaSCdo0VjF9+IXO6EXJ76she9/bLsg1teZCm84M275aSuWXjBLKMHNVDbtJKThKrtTIdTBwWZxcwr6FzalfKDq9gQ1OV6gjkpCrt3gAl1rc1Fy5gUt8CfQPbeYtPBjWG70gXa4RHMCVKrg0CROw0XPgGqISVseUkY8/Hqfhbe2nD1DVQ1M0cjDUI4Azrl+pNF7sNC4BIYzTGOIBnKUbjgR8oH+NWmNALuBZ9SEBvcYIFVyVkQsSUmhWB39XLL4mTTkB7ATuGgThWfsGlqq47kauQstlWZsLxUttq0HROAhioQLAM0bNxrronVzwBTDm/fvzFobY6s8klHv6/fnD358D/h/k8X//Xozfv59mfE9UHKQ9aR5J+0cCnbPZvyLQfyx2eI3+kfY5YZfwuKUXmh6EG1Z1JuDwEu2cgJKlCWnD3exjwyJV4hu1vaG7pjHrgfOmC0ab95dCRyRRRwuhzz0a9Zb2Jo7vLwVJPE1czhuW11AjPGaE7DEMkMaQhIaK2/5Swx5hIKbqQKUHjEDN4mpGCAdILVRQ9hz3CBv2eYNYhHqfN1x9NB6DxS5ocCBL3Xxv+j5vw159GBBQH6oCQRHN0mNGCLSIpngCbLfrXn3DeQuwuKj7Dh4wVVevMJ9GAMphqz5vAXSt83kLw5kZqJkySmSCJdgq1QOg2NjWU/1OYNEQ5TcIXCrGD60rzswYzj0R8O7NfS3THUzVXPUAqDVXKH9fg15MlL/fYfEF53NPprNr33MIuKUJZ9dM1ZPejmGcxoPY6vIfhjOk77sTzIamnCE1+YjfdJTbFKXXlMYwneX+pkGcdpbbeB7/A7cs6mjaeXxT5Hvea09eIkNIQldTwVgXw6lA6JI0uS6GsbaJQ4HQRWlybRNj+sL7/P3DDb1Qn8atxlASpAGmFFqvlfjrIOOHWPgphl13Fhnr35GzZ6wxNNI7xjpRQg1AQapRLUsxDMH0vgUqkZbE0lxBxcCM18KMVjF1rPUl5QzRy8XZokeI/HEZALaJX6v1Zd4BgEt3So4ezIaIx7H19dqgLSG7fcIqZazXNl6A3li8VKi8uBdEkY5sJNEhxCpaulNDKEj3as09i7qJeDUVRZFBwwdLhHYMUZE3qW4iBnh9tW6iTe1LvGQI0wYXTkS6WVf7EtmQojkmADRnH4y1L2221mirVD+bBEcEBX809UuRGhEntjAHE+OdGxZFaC1q0AbYrsUFN3GQCxaHtKhBK+4E8gQDc5YatBZvEVMCG3RdCpY6EHZTISS4y/G3GV4H6/4y975FHWGrWtBC8b28hEdCEH5wT4aqFjR2c4S6puJ9qnPVgraq5y3EWxNYpRm7yoPqUtTzxi4n3hFCxeviLbbRWNY9nFST/QJqsjO1VSDXZBdSfEiNiFNwzprsdnX1xeRVXvYtELwXXvRfREhKHDSAWkm+ftuiIrt1Xf3X70YQrIKucQJCeotUTz27SG7qvHcjWN5vIdl/w/0WwoRvxwwjFKcyMPGWv99ihjtKhKjVlYgIxcjd4DHQ+A13lLxwz8y5vWdGXJd8dHfQ1ouFadZ/8F33zFjfFaSIS+6fB+VFIYyO8BiwKODcltHcFWS1nck1nvvCfU/JubnvSbqr7DIgFFG0l3y8974n+zu7dqo7u65HQlXg1fQESDQXfC52Z5f9vWupMoKe79O/lhDzmI3cu2a7XXZC8VH7u/M066xfWWnvjUfTj9yd53L/ofr6PDu63j52/6HTHZYKFWhJWsZov/Qdlv+De0gd75Itf+Bdsj/lPmDXlRDS77/T2f1e7scM93I7fvNFyXG/Wz2tXrhb/fz2u9WdFGpHOvvLSM216q5nBubYP2F5jgoSo+R0cBvJpLivXNQLB6jL2DuRte2LQbLb3rezAxJ/e1q5SmcLcKbNE5MgNt4jTW9VkY9KbLg5H1MyCd6cu0Osggg6lCTO7ufCF4U2yYvt+pbWAj35uI58E+p0mjiKHCZrSuNSlpaP7HY83h5l+qzbS+0NTyXAWff3vAYRgm1ollfNvYFpgkZdlubRopDc18VFaYl9hMVM0jUHMbbI3iXfyQxfkpiU1ZiJwuw7zvCRbLkthNMXxhlpzmVQJuvg12LElt6r7KeflVQ5sTg7RebtAgsS3b1jP/1l9SlJZas3XatlH6mdl2jmnJuYTNvpDsFkYuStxyFC13jR6/jEzSeL0zV4p1IlwdXcpLkpqd42jEyR+n4Lhbu3rP+Mnt6nYUTyb4uPIyO3xdf4USqWxchI9vkzHsVxMVll9Ph5fA35O7qEXiV091n5hBRW8czCykj8Qv5jETrc2Gwg6zdl33Wxa0v5viRzSCuh5f57xBNTtKmCF6ckoUG1+aoTxxL5+9KbqFwZ9QLdzprvovB6T5lbyJ7VUy+9O2bkPkv5df1ockpGnPUTlKTZ+vA5y2w6hf6lOpUxpYRI2YrmH4RQGpfH6iIlpn4URUleHM7rXVam8aoB1WSy47TMduvzociT79YqzhQlDf0yUP/oH/0jI/0H2CkQiHiI55AAAAAASUVORK5CYII=">
            <a:extLst>
              <a:ext uri="{FF2B5EF4-FFF2-40B4-BE49-F238E27FC236}">
                <a16:creationId xmlns:a16="http://schemas.microsoft.com/office/drawing/2014/main" id="{D7090365-604B-AC05-4193-7874B593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55" y="3959815"/>
            <a:ext cx="578595" cy="5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AB725-0F2E-234B-CC54-2D1E529DCB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18" y="4842616"/>
            <a:ext cx="586369" cy="5863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5F3273-A8DE-5CF0-9049-12A2A0AB0576}"/>
              </a:ext>
            </a:extLst>
          </p:cNvPr>
          <p:cNvSpPr/>
          <p:nvPr/>
        </p:nvSpPr>
        <p:spPr>
          <a:xfrm>
            <a:off x="5382899" y="1385218"/>
            <a:ext cx="1463715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A, video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D17EF3-9F38-F891-B533-BF0302E1C294}"/>
              </a:ext>
            </a:extLst>
          </p:cNvPr>
          <p:cNvSpPr/>
          <p:nvPr/>
        </p:nvSpPr>
        <p:spPr>
          <a:xfrm>
            <a:off x="6846614" y="1385218"/>
            <a:ext cx="1463715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B, video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A97CE4-C3F9-37C4-5870-8F62E29962C0}"/>
              </a:ext>
            </a:extLst>
          </p:cNvPr>
          <p:cNvSpPr/>
          <p:nvPr/>
        </p:nvSpPr>
        <p:spPr>
          <a:xfrm>
            <a:off x="8310329" y="1385218"/>
            <a:ext cx="1463715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C, www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1E8D17-846C-9B63-DA13-393D78AB3BD8}"/>
              </a:ext>
            </a:extLst>
          </p:cNvPr>
          <p:cNvSpPr/>
          <p:nvPr/>
        </p:nvSpPr>
        <p:spPr>
          <a:xfrm>
            <a:off x="9774044" y="1385218"/>
            <a:ext cx="1463715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D, email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57DCB8-404E-3A8A-623E-08E17B96D38C}"/>
              </a:ext>
            </a:extLst>
          </p:cNvPr>
          <p:cNvSpPr/>
          <p:nvPr/>
        </p:nvSpPr>
        <p:spPr>
          <a:xfrm>
            <a:off x="5382900" y="1388922"/>
            <a:ext cx="1347674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D95BCF-4AC1-B6E4-E593-D3904D2082A5}"/>
              </a:ext>
            </a:extLst>
          </p:cNvPr>
          <p:cNvSpPr/>
          <p:nvPr/>
        </p:nvSpPr>
        <p:spPr>
          <a:xfrm>
            <a:off x="6846614" y="1385218"/>
            <a:ext cx="1347674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7D13A2-88D7-B706-5E45-C4999D89E781}"/>
              </a:ext>
            </a:extLst>
          </p:cNvPr>
          <p:cNvSpPr/>
          <p:nvPr/>
        </p:nvSpPr>
        <p:spPr>
          <a:xfrm>
            <a:off x="8316716" y="1385218"/>
            <a:ext cx="187947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07F6E1-B89E-9A6B-15C5-12065449AFEF}"/>
              </a:ext>
            </a:extLst>
          </p:cNvPr>
          <p:cNvSpPr/>
          <p:nvPr/>
        </p:nvSpPr>
        <p:spPr>
          <a:xfrm>
            <a:off x="9774044" y="1385218"/>
            <a:ext cx="187947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ADF6B-E54C-5435-BC72-7B8752B2BB0A}"/>
              </a:ext>
            </a:extLst>
          </p:cNvPr>
          <p:cNvSpPr txBox="1"/>
          <p:nvPr/>
        </p:nvSpPr>
        <p:spPr>
          <a:xfrm>
            <a:off x="1065956" y="19130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F2D3B-B6FC-9A42-FF4F-90F2EA602935}"/>
              </a:ext>
            </a:extLst>
          </p:cNvPr>
          <p:cNvSpPr txBox="1"/>
          <p:nvPr/>
        </p:nvSpPr>
        <p:spPr>
          <a:xfrm>
            <a:off x="311680" y="326234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B06E06-EA56-5375-003F-364F3A28BD16}"/>
              </a:ext>
            </a:extLst>
          </p:cNvPr>
          <p:cNvSpPr txBox="1"/>
          <p:nvPr/>
        </p:nvSpPr>
        <p:spPr>
          <a:xfrm>
            <a:off x="476206" y="47204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02CA51-6A14-1081-1C86-9C0A0B62054B}"/>
              </a:ext>
            </a:extLst>
          </p:cNvPr>
          <p:cNvSpPr txBox="1"/>
          <p:nvPr/>
        </p:nvSpPr>
        <p:spPr>
          <a:xfrm>
            <a:off x="2081975" y="55354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CAC39-46AC-6BF7-1DBA-E592B083707C}"/>
              </a:ext>
            </a:extLst>
          </p:cNvPr>
          <p:cNvSpPr/>
          <p:nvPr/>
        </p:nvSpPr>
        <p:spPr>
          <a:xfrm>
            <a:off x="7254898" y="2084466"/>
            <a:ext cx="4372484" cy="4168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Inefficient resource usage</a:t>
            </a:r>
            <a:endParaRPr lang="LID4096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6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0D72-E643-4CB1-9225-E203CCA3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 Switching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1526B-8600-4515-856D-ABBD455F0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E9DF9-EF01-4B35-A82E-63D365E05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DAEA4-293C-43A0-846D-AFC5574B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37375-092E-B043-9D2B-8041384D6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5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595-E203-3D49-A4F9-60E9407A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Switching</a:t>
            </a:r>
            <a:br>
              <a:rPr lang="en-NL" dirty="0"/>
            </a:br>
            <a:r>
              <a:rPr lang="en-NL" dirty="0"/>
              <a:t>Classic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F404-2F2E-3D4F-BDC7-02A728F4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1556-E36C-5A4E-98C5-67018298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A8124-3E7A-EE40-8729-525CAB96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55EB0-B80C-5F4C-8552-A79E122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9" y="3554346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B7961-A83D-8842-A9AB-D6426E5D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15" y="3554346"/>
            <a:ext cx="803703" cy="103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1D5B8-649C-5440-8E80-1FDB35C5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54346"/>
            <a:ext cx="803703" cy="103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BAAED-6CDA-E64D-8463-959911A2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8" y="3554346"/>
            <a:ext cx="803703" cy="103874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5DCA57-169B-3742-A156-BB83095D4385}"/>
              </a:ext>
            </a:extLst>
          </p:cNvPr>
          <p:cNvCxnSpPr>
            <a:cxnSpLocks/>
          </p:cNvCxnSpPr>
          <p:nvPr/>
        </p:nvCxnSpPr>
        <p:spPr>
          <a:xfrm>
            <a:off x="1969430" y="5221601"/>
            <a:ext cx="82531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47AED-DAAD-B54C-82BB-A2C42388C601}"/>
              </a:ext>
            </a:extLst>
          </p:cNvPr>
          <p:cNvCxnSpPr>
            <a:cxnSpLocks/>
          </p:cNvCxnSpPr>
          <p:nvPr/>
        </p:nvCxnSpPr>
        <p:spPr>
          <a:xfrm flipV="1">
            <a:off x="337474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EE1E9B-25DE-7742-9319-16218D79C7EC}"/>
              </a:ext>
            </a:extLst>
          </p:cNvPr>
          <p:cNvCxnSpPr>
            <a:cxnSpLocks/>
          </p:cNvCxnSpPr>
          <p:nvPr/>
        </p:nvCxnSpPr>
        <p:spPr>
          <a:xfrm flipV="1">
            <a:off x="4918841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018D1-0F8E-B244-B725-7D40A703F200}"/>
              </a:ext>
            </a:extLst>
          </p:cNvPr>
          <p:cNvCxnSpPr>
            <a:cxnSpLocks/>
          </p:cNvCxnSpPr>
          <p:nvPr/>
        </p:nvCxnSpPr>
        <p:spPr>
          <a:xfrm flipV="1">
            <a:off x="647962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DDFE80-32F8-8E41-8BBE-97F5FDE05A6A}"/>
              </a:ext>
            </a:extLst>
          </p:cNvPr>
          <p:cNvCxnSpPr>
            <a:cxnSpLocks/>
          </p:cNvCxnSpPr>
          <p:nvPr/>
        </p:nvCxnSpPr>
        <p:spPr>
          <a:xfrm flipV="1">
            <a:off x="8034500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2BBD0-7048-8745-BFD0-DA0D5F9DBE82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205F9-A35B-8941-9C8F-8049021BAED5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60F78-EAFA-B443-8144-03C6E07A088F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E81F2-2893-3845-B77E-396F96B2252F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pic>
        <p:nvPicPr>
          <p:cNvPr id="15" name="Picture 2" descr="http://techmattmillman.s3.amazonaws.com/wp-content/uploads/2014/04/tap3.jpg">
            <a:extLst>
              <a:ext uri="{FF2B5EF4-FFF2-40B4-BE49-F238E27FC236}">
                <a16:creationId xmlns:a16="http://schemas.microsoft.com/office/drawing/2014/main" id="{1EC7D004-7A44-360F-A98A-FE1BF9E3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91" y="828751"/>
            <a:ext cx="3196014" cy="20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38F8F9-0F09-B80E-B601-4E51C6EC39B8}"/>
              </a:ext>
            </a:extLst>
          </p:cNvPr>
          <p:cNvSpPr txBox="1"/>
          <p:nvPr/>
        </p:nvSpPr>
        <p:spPr>
          <a:xfrm>
            <a:off x="8389788" y="305531"/>
            <a:ext cx="26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Remember?</a:t>
            </a:r>
          </a:p>
        </p:txBody>
      </p:sp>
    </p:spTree>
    <p:extLst>
      <p:ext uri="{BB962C8B-B14F-4D97-AF65-F5344CB8AC3E}">
        <p14:creationId xmlns:p14="http://schemas.microsoft.com/office/powerpoint/2010/main" val="8480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595-E203-3D49-A4F9-60E9407A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Switching</a:t>
            </a:r>
            <a:br>
              <a:rPr lang="en-NL" dirty="0"/>
            </a:br>
            <a:r>
              <a:rPr lang="en-NL" dirty="0"/>
              <a:t>Classic Ethernet with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F404-2F2E-3D4F-BDC7-02A728F4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1556-E36C-5A4E-98C5-67018298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A8124-3E7A-EE40-8729-525CAB96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55EB0-B80C-5F4C-8552-A79E122E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29" y="3554346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B7961-A83D-8842-A9AB-D6426E5D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15" y="3554346"/>
            <a:ext cx="803703" cy="103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1D5B8-649C-5440-8E80-1FDB35C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554346"/>
            <a:ext cx="803703" cy="103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BAAED-6CDA-E64D-8463-959911A2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88" y="3554346"/>
            <a:ext cx="803703" cy="103874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5DCA57-169B-3742-A156-BB83095D4385}"/>
              </a:ext>
            </a:extLst>
          </p:cNvPr>
          <p:cNvCxnSpPr>
            <a:cxnSpLocks/>
          </p:cNvCxnSpPr>
          <p:nvPr/>
        </p:nvCxnSpPr>
        <p:spPr>
          <a:xfrm>
            <a:off x="3374747" y="6052181"/>
            <a:ext cx="826099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47AED-DAAD-B54C-82BB-A2C42388C601}"/>
              </a:ext>
            </a:extLst>
          </p:cNvPr>
          <p:cNvCxnSpPr>
            <a:cxnSpLocks/>
          </p:cNvCxnSpPr>
          <p:nvPr/>
        </p:nvCxnSpPr>
        <p:spPr>
          <a:xfrm flipV="1">
            <a:off x="3374747" y="4593096"/>
            <a:ext cx="0" cy="14876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EE1E9B-25DE-7742-9319-16218D79C7EC}"/>
              </a:ext>
            </a:extLst>
          </p:cNvPr>
          <p:cNvCxnSpPr>
            <a:cxnSpLocks/>
          </p:cNvCxnSpPr>
          <p:nvPr/>
        </p:nvCxnSpPr>
        <p:spPr>
          <a:xfrm flipV="1">
            <a:off x="4918841" y="4593096"/>
            <a:ext cx="0" cy="116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018D1-0F8E-B244-B725-7D40A703F200}"/>
              </a:ext>
            </a:extLst>
          </p:cNvPr>
          <p:cNvCxnSpPr>
            <a:cxnSpLocks/>
          </p:cNvCxnSpPr>
          <p:nvPr/>
        </p:nvCxnSpPr>
        <p:spPr>
          <a:xfrm flipV="1">
            <a:off x="6479627" y="4593096"/>
            <a:ext cx="0" cy="881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DDFE80-32F8-8E41-8BBE-97F5FDE05A6A}"/>
              </a:ext>
            </a:extLst>
          </p:cNvPr>
          <p:cNvCxnSpPr>
            <a:cxnSpLocks/>
          </p:cNvCxnSpPr>
          <p:nvPr/>
        </p:nvCxnSpPr>
        <p:spPr>
          <a:xfrm flipV="1">
            <a:off x="8034500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2BBD0-7048-8745-BFD0-DA0D5F9DBE82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205F9-A35B-8941-9C8F-8049021BAED5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60F78-EAFA-B443-8144-03C6E07A088F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E81F2-2893-3845-B77E-396F96B2252F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CF74A9-2FE6-3E4C-8925-B3620C9A14DF}"/>
              </a:ext>
            </a:extLst>
          </p:cNvPr>
          <p:cNvCxnSpPr>
            <a:cxnSpLocks/>
          </p:cNvCxnSpPr>
          <p:nvPr/>
        </p:nvCxnSpPr>
        <p:spPr>
          <a:xfrm flipV="1">
            <a:off x="4880741" y="5762621"/>
            <a:ext cx="6103620" cy="2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29E7B7-AAB3-2744-9B0B-6C99AF29FE27}"/>
              </a:ext>
            </a:extLst>
          </p:cNvPr>
          <p:cNvCxnSpPr>
            <a:cxnSpLocks/>
          </p:cNvCxnSpPr>
          <p:nvPr/>
        </p:nvCxnSpPr>
        <p:spPr>
          <a:xfrm>
            <a:off x="6441527" y="5474958"/>
            <a:ext cx="460668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912161-7098-7A47-BEA5-8EA913E08E88}"/>
              </a:ext>
            </a:extLst>
          </p:cNvPr>
          <p:cNvCxnSpPr>
            <a:cxnSpLocks/>
          </p:cNvCxnSpPr>
          <p:nvPr/>
        </p:nvCxnSpPr>
        <p:spPr>
          <a:xfrm>
            <a:off x="7993511" y="5221602"/>
            <a:ext cx="325281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14DFB-9C4D-3046-BA43-2F86AD29C3B5}"/>
              </a:ext>
            </a:extLst>
          </p:cNvPr>
          <p:cNvSpPr/>
          <p:nvPr/>
        </p:nvSpPr>
        <p:spPr>
          <a:xfrm>
            <a:off x="9566355" y="3886205"/>
            <a:ext cx="2290758" cy="22907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/>
              <a:t>Hub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AD247F-7780-D743-96F2-7C3497A28B40}"/>
              </a:ext>
            </a:extLst>
          </p:cNvPr>
          <p:cNvCxnSpPr>
            <a:cxnSpLocks/>
          </p:cNvCxnSpPr>
          <p:nvPr/>
        </p:nvCxnSpPr>
        <p:spPr>
          <a:xfrm>
            <a:off x="9604456" y="5205626"/>
            <a:ext cx="720644" cy="3228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BE72F1-B777-8942-88FD-A00246D8BE96}"/>
              </a:ext>
            </a:extLst>
          </p:cNvPr>
          <p:cNvCxnSpPr>
            <a:cxnSpLocks/>
          </p:cNvCxnSpPr>
          <p:nvPr/>
        </p:nvCxnSpPr>
        <p:spPr>
          <a:xfrm>
            <a:off x="9604456" y="5472019"/>
            <a:ext cx="720644" cy="564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26FF79-63FA-D44B-B308-F7EE5557500F}"/>
              </a:ext>
            </a:extLst>
          </p:cNvPr>
          <p:cNvCxnSpPr>
            <a:cxnSpLocks/>
          </p:cNvCxnSpPr>
          <p:nvPr/>
        </p:nvCxnSpPr>
        <p:spPr>
          <a:xfrm flipV="1">
            <a:off x="9612188" y="5536430"/>
            <a:ext cx="712912" cy="2252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8AE712-9EAC-5F47-94B1-1B749859C034}"/>
              </a:ext>
            </a:extLst>
          </p:cNvPr>
          <p:cNvCxnSpPr>
            <a:cxnSpLocks/>
          </p:cNvCxnSpPr>
          <p:nvPr/>
        </p:nvCxnSpPr>
        <p:spPr>
          <a:xfrm flipV="1">
            <a:off x="9604456" y="5559199"/>
            <a:ext cx="720644" cy="4811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96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595-E203-3D49-A4F9-60E9407A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Switching</a:t>
            </a:r>
            <a:br>
              <a:rPr lang="en-NL" dirty="0"/>
            </a:br>
            <a:r>
              <a:rPr lang="en-NL" dirty="0"/>
              <a:t>Classic Ethernet with </a:t>
            </a:r>
            <a:r>
              <a:rPr lang="en-US" i="1" dirty="0"/>
              <a:t>✨</a:t>
            </a:r>
            <a:r>
              <a:rPr lang="en-NL" i="1" dirty="0"/>
              <a:t>Switches</a:t>
            </a:r>
            <a:r>
              <a:rPr lang="en-US" i="1" dirty="0"/>
              <a:t>✨</a:t>
            </a:r>
            <a:endParaRPr lang="en-NL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F404-2F2E-3D4F-BDC7-02A728F4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1556-E36C-5A4E-98C5-67018298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A8124-3E7A-EE40-8729-525CAB96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55EB0-B80C-5F4C-8552-A79E122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9" y="3554346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B7961-A83D-8842-A9AB-D6426E5D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15" y="3554346"/>
            <a:ext cx="803703" cy="103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1D5B8-649C-5440-8E80-1FDB35C5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54346"/>
            <a:ext cx="803703" cy="103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BAAED-6CDA-E64D-8463-959911A2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8" y="3554346"/>
            <a:ext cx="803703" cy="103874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5DCA57-169B-3742-A156-BB83095D4385}"/>
              </a:ext>
            </a:extLst>
          </p:cNvPr>
          <p:cNvCxnSpPr>
            <a:cxnSpLocks/>
          </p:cNvCxnSpPr>
          <p:nvPr/>
        </p:nvCxnSpPr>
        <p:spPr>
          <a:xfrm>
            <a:off x="3374747" y="6052181"/>
            <a:ext cx="826099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747AED-DAAD-B54C-82BB-A2C42388C601}"/>
              </a:ext>
            </a:extLst>
          </p:cNvPr>
          <p:cNvCxnSpPr>
            <a:cxnSpLocks/>
          </p:cNvCxnSpPr>
          <p:nvPr/>
        </p:nvCxnSpPr>
        <p:spPr>
          <a:xfrm flipV="1">
            <a:off x="3374747" y="4593096"/>
            <a:ext cx="0" cy="14876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EE1E9B-25DE-7742-9319-16218D79C7EC}"/>
              </a:ext>
            </a:extLst>
          </p:cNvPr>
          <p:cNvCxnSpPr>
            <a:cxnSpLocks/>
          </p:cNvCxnSpPr>
          <p:nvPr/>
        </p:nvCxnSpPr>
        <p:spPr>
          <a:xfrm flipV="1">
            <a:off x="4918841" y="4593096"/>
            <a:ext cx="0" cy="116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018D1-0F8E-B244-B725-7D40A703F200}"/>
              </a:ext>
            </a:extLst>
          </p:cNvPr>
          <p:cNvCxnSpPr>
            <a:cxnSpLocks/>
          </p:cNvCxnSpPr>
          <p:nvPr/>
        </p:nvCxnSpPr>
        <p:spPr>
          <a:xfrm flipV="1">
            <a:off x="6479627" y="4593096"/>
            <a:ext cx="0" cy="881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DDFE80-32F8-8E41-8BBE-97F5FDE05A6A}"/>
              </a:ext>
            </a:extLst>
          </p:cNvPr>
          <p:cNvCxnSpPr>
            <a:cxnSpLocks/>
          </p:cNvCxnSpPr>
          <p:nvPr/>
        </p:nvCxnSpPr>
        <p:spPr>
          <a:xfrm flipV="1">
            <a:off x="8034500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2BBD0-7048-8745-BFD0-DA0D5F9DBE82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205F9-A35B-8941-9C8F-8049021BAED5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60F78-EAFA-B443-8144-03C6E07A088F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E81F2-2893-3845-B77E-396F96B2252F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CF74A9-2FE6-3E4C-8925-B3620C9A14DF}"/>
              </a:ext>
            </a:extLst>
          </p:cNvPr>
          <p:cNvCxnSpPr>
            <a:cxnSpLocks/>
          </p:cNvCxnSpPr>
          <p:nvPr/>
        </p:nvCxnSpPr>
        <p:spPr>
          <a:xfrm flipV="1">
            <a:off x="4880741" y="5762621"/>
            <a:ext cx="6103620" cy="28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29E7B7-AAB3-2744-9B0B-6C99AF29FE27}"/>
              </a:ext>
            </a:extLst>
          </p:cNvPr>
          <p:cNvCxnSpPr>
            <a:cxnSpLocks/>
          </p:cNvCxnSpPr>
          <p:nvPr/>
        </p:nvCxnSpPr>
        <p:spPr>
          <a:xfrm>
            <a:off x="6441527" y="5474958"/>
            <a:ext cx="460668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912161-7098-7A47-BEA5-8EA913E08E88}"/>
              </a:ext>
            </a:extLst>
          </p:cNvPr>
          <p:cNvCxnSpPr>
            <a:cxnSpLocks/>
          </p:cNvCxnSpPr>
          <p:nvPr/>
        </p:nvCxnSpPr>
        <p:spPr>
          <a:xfrm>
            <a:off x="7993511" y="5221602"/>
            <a:ext cx="325281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14DFB-9C4D-3046-BA43-2F86AD29C3B5}"/>
              </a:ext>
            </a:extLst>
          </p:cNvPr>
          <p:cNvSpPr/>
          <p:nvPr/>
        </p:nvSpPr>
        <p:spPr>
          <a:xfrm>
            <a:off x="9566355" y="3886205"/>
            <a:ext cx="2290758" cy="22907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/>
              <a:t>Switch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A89282-687B-7F4C-BD7A-059860ED55AD}"/>
              </a:ext>
            </a:extLst>
          </p:cNvPr>
          <p:cNvSpPr/>
          <p:nvPr/>
        </p:nvSpPr>
        <p:spPr>
          <a:xfrm>
            <a:off x="650298" y="2788543"/>
            <a:ext cx="10829091" cy="5326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Same network topology, but MAC protocol no longer needed, if the channel is duplex!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C6E7F-1CD3-EEF9-2957-216368A08279}"/>
              </a:ext>
            </a:extLst>
          </p:cNvPr>
          <p:cNvSpPr/>
          <p:nvPr/>
        </p:nvSpPr>
        <p:spPr>
          <a:xfrm>
            <a:off x="650298" y="2200085"/>
            <a:ext cx="10829090" cy="5197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Do we still need MAC?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6605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D19E7CE-2358-4553-B83F-EB3AEBA073FB}"/>
              </a:ext>
            </a:extLst>
          </p:cNvPr>
          <p:cNvGrpSpPr/>
          <p:nvPr/>
        </p:nvGrpSpPr>
        <p:grpSpPr>
          <a:xfrm>
            <a:off x="1973319" y="3773214"/>
            <a:ext cx="3901469" cy="2290758"/>
            <a:chOff x="449318" y="3773214"/>
            <a:chExt cx="3901469" cy="229075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710075E-717F-4248-8EB7-98E1BA7B881D}"/>
                </a:ext>
              </a:extLst>
            </p:cNvPr>
            <p:cNvCxnSpPr/>
            <p:nvPr/>
          </p:nvCxnSpPr>
          <p:spPr>
            <a:xfrm>
              <a:off x="449318" y="4001294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963F01-9430-4687-BAF7-04984DF88336}"/>
                </a:ext>
              </a:extLst>
            </p:cNvPr>
            <p:cNvCxnSpPr/>
            <p:nvPr/>
          </p:nvCxnSpPr>
          <p:spPr>
            <a:xfrm>
              <a:off x="449318" y="4301890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19494-C116-4442-AA91-CDBAC12010A4}"/>
                </a:ext>
              </a:extLst>
            </p:cNvPr>
            <p:cNvCxnSpPr/>
            <p:nvPr/>
          </p:nvCxnSpPr>
          <p:spPr>
            <a:xfrm>
              <a:off x="449318" y="4602486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E99C7A-BD6E-4214-B6D2-02AEFFB033B6}"/>
                </a:ext>
              </a:extLst>
            </p:cNvPr>
            <p:cNvCxnSpPr/>
            <p:nvPr/>
          </p:nvCxnSpPr>
          <p:spPr>
            <a:xfrm>
              <a:off x="449318" y="4903082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DB68B7-21AA-4CD0-B9D1-9D478BEAA5D9}"/>
                </a:ext>
              </a:extLst>
            </p:cNvPr>
            <p:cNvCxnSpPr/>
            <p:nvPr/>
          </p:nvCxnSpPr>
          <p:spPr>
            <a:xfrm>
              <a:off x="449318" y="5504273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560732-FDD5-4031-AEFA-A5434A2CF155}"/>
                </a:ext>
              </a:extLst>
            </p:cNvPr>
            <p:cNvSpPr/>
            <p:nvPr/>
          </p:nvSpPr>
          <p:spPr>
            <a:xfrm>
              <a:off x="2060029" y="3773214"/>
              <a:ext cx="2290758" cy="22907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400" dirty="0"/>
                <a:t>Hub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4BA269-B561-416C-905A-A6A816CD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evolution</a:t>
            </a:r>
            <a:br>
              <a:rPr lang="en-US" dirty="0"/>
            </a:br>
            <a:r>
              <a:rPr lang="en-US" dirty="0"/>
              <a:t>From hubs to switches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8309-A180-483A-B39A-5C2C055E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Classic Ethernet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Fast Ethernet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Gigabit Ethernet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10-Gigabit Ethernet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90385-4F31-4299-A247-95D52F2E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CFB00-2F5D-454F-B4E1-8F0DD422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44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97647E-39B4-4299-8A18-13F575CF8D7D}"/>
              </a:ext>
            </a:extLst>
          </p:cNvPr>
          <p:cNvGrpSpPr/>
          <p:nvPr/>
        </p:nvGrpSpPr>
        <p:grpSpPr>
          <a:xfrm>
            <a:off x="3675995" y="4000255"/>
            <a:ext cx="528145" cy="1507189"/>
            <a:chOff x="2151994" y="4000254"/>
            <a:chExt cx="528145" cy="150718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6A389-5B04-4EE6-9171-B938A2F41C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1994" y="4000254"/>
              <a:ext cx="5281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BFCCFD-8325-48F1-B0E4-B056DE68B406}"/>
                </a:ext>
              </a:extLst>
            </p:cNvPr>
            <p:cNvCxnSpPr>
              <a:cxnSpLocks/>
            </p:cNvCxnSpPr>
            <p:nvPr/>
          </p:nvCxnSpPr>
          <p:spPr>
            <a:xfrm>
              <a:off x="2151994" y="4301692"/>
              <a:ext cx="5281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BBB8BB1-B73E-42FF-8E94-9EA7FA8F4188}"/>
                </a:ext>
              </a:extLst>
            </p:cNvPr>
            <p:cNvCxnSpPr>
              <a:cxnSpLocks/>
            </p:cNvCxnSpPr>
            <p:nvPr/>
          </p:nvCxnSpPr>
          <p:spPr>
            <a:xfrm>
              <a:off x="2151994" y="4603130"/>
              <a:ext cx="5281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1F598E-B17A-4788-B137-7A8496C2FB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1994" y="4904568"/>
              <a:ext cx="5281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413EB9-57B1-4645-9539-DD4427DE28DA}"/>
                </a:ext>
              </a:extLst>
            </p:cNvPr>
            <p:cNvCxnSpPr>
              <a:cxnSpLocks/>
            </p:cNvCxnSpPr>
            <p:nvPr/>
          </p:nvCxnSpPr>
          <p:spPr>
            <a:xfrm>
              <a:off x="2151994" y="5507443"/>
              <a:ext cx="5281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65F1D5-C36A-4578-A765-E656AF21A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0139" y="4000254"/>
              <a:ext cx="0" cy="150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8C8899-F760-45A9-97C0-581A7511DF68}"/>
                </a:ext>
              </a:extLst>
            </p:cNvPr>
            <p:cNvSpPr txBox="1"/>
            <p:nvPr/>
          </p:nvSpPr>
          <p:spPr>
            <a:xfrm rot="5400000">
              <a:off x="2243858" y="5069750"/>
              <a:ext cx="378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88151E-C14A-480D-9EEB-1CFD4360A9A2}"/>
              </a:ext>
            </a:extLst>
          </p:cNvPr>
          <p:cNvGrpSpPr/>
          <p:nvPr/>
        </p:nvGrpSpPr>
        <p:grpSpPr>
          <a:xfrm>
            <a:off x="6217470" y="3773213"/>
            <a:ext cx="3901468" cy="2290758"/>
            <a:chOff x="4693470" y="3773213"/>
            <a:chExt cx="3901468" cy="229075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9FC578-A402-47FE-B8E1-B4C1FC55FFE6}"/>
                </a:ext>
              </a:extLst>
            </p:cNvPr>
            <p:cNvCxnSpPr/>
            <p:nvPr/>
          </p:nvCxnSpPr>
          <p:spPr>
            <a:xfrm>
              <a:off x="4693470" y="4001294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BD2692-40CD-42A5-94E4-34BA47958CFE}"/>
                </a:ext>
              </a:extLst>
            </p:cNvPr>
            <p:cNvCxnSpPr/>
            <p:nvPr/>
          </p:nvCxnSpPr>
          <p:spPr>
            <a:xfrm>
              <a:off x="4693470" y="4301890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0E637A-33D1-4AB1-B9F8-5727C4D9D256}"/>
                </a:ext>
              </a:extLst>
            </p:cNvPr>
            <p:cNvCxnSpPr/>
            <p:nvPr/>
          </p:nvCxnSpPr>
          <p:spPr>
            <a:xfrm>
              <a:off x="4693470" y="4602486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57F047-996F-47E9-90FF-FA0B3B0C0BF2}"/>
                </a:ext>
              </a:extLst>
            </p:cNvPr>
            <p:cNvCxnSpPr/>
            <p:nvPr/>
          </p:nvCxnSpPr>
          <p:spPr>
            <a:xfrm>
              <a:off x="4693470" y="4903082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5FC9BBC-6D9D-407A-A6AE-A22C73225ABA}"/>
                </a:ext>
              </a:extLst>
            </p:cNvPr>
            <p:cNvCxnSpPr/>
            <p:nvPr/>
          </p:nvCxnSpPr>
          <p:spPr>
            <a:xfrm>
              <a:off x="4693470" y="5504273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436F75-E06E-471A-80DD-230DA863FAC8}"/>
                </a:ext>
              </a:extLst>
            </p:cNvPr>
            <p:cNvSpPr/>
            <p:nvPr/>
          </p:nvSpPr>
          <p:spPr>
            <a:xfrm>
              <a:off x="6304180" y="3773213"/>
              <a:ext cx="2290758" cy="22907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400" dirty="0"/>
                <a:t>Switch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8805D-4747-4BCD-896A-1BE6C417E8FC}"/>
                </a:ext>
              </a:extLst>
            </p:cNvPr>
            <p:cNvSpPr/>
            <p:nvPr/>
          </p:nvSpPr>
          <p:spPr>
            <a:xfrm>
              <a:off x="701519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FB916D8-85A2-402B-862C-2E2ACEB559A6}"/>
                </a:ext>
              </a:extLst>
            </p:cNvPr>
            <p:cNvSpPr/>
            <p:nvPr/>
          </p:nvSpPr>
          <p:spPr>
            <a:xfrm>
              <a:off x="7224999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0D4DB1E-E19F-42C6-8730-EC0733365306}"/>
                </a:ext>
              </a:extLst>
            </p:cNvPr>
            <p:cNvSpPr/>
            <p:nvPr/>
          </p:nvSpPr>
          <p:spPr>
            <a:xfrm>
              <a:off x="743480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5D10D2-F148-425A-8C90-A0A505DB4A02}"/>
                </a:ext>
              </a:extLst>
            </p:cNvPr>
            <p:cNvSpPr/>
            <p:nvPr/>
          </p:nvSpPr>
          <p:spPr>
            <a:xfrm>
              <a:off x="7644609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61F582-AB80-4368-BBDD-4116F183C273}"/>
                </a:ext>
              </a:extLst>
            </p:cNvPr>
            <p:cNvSpPr/>
            <p:nvPr/>
          </p:nvSpPr>
          <p:spPr>
            <a:xfrm>
              <a:off x="785441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FF0BE4-561E-4686-8256-10D27DE787CF}"/>
                </a:ext>
              </a:extLst>
            </p:cNvPr>
            <p:cNvSpPr/>
            <p:nvPr/>
          </p:nvSpPr>
          <p:spPr>
            <a:xfrm>
              <a:off x="8064221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FAF59C2-74FF-4988-A249-CB8BDB6CBE80}"/>
                </a:ext>
              </a:extLst>
            </p:cNvPr>
            <p:cNvGrpSpPr/>
            <p:nvPr/>
          </p:nvGrpSpPr>
          <p:grpSpPr>
            <a:xfrm rot="16200000">
              <a:off x="7212587" y="4615797"/>
              <a:ext cx="834593" cy="898862"/>
              <a:chOff x="8429905" y="3370683"/>
              <a:chExt cx="834593" cy="20517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6C8E2D2-B7A2-42DA-BCEA-22858A1B66C6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16EBAD3-9BD1-4ED8-98F2-705185D9EAC3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591C05-90AA-41B8-B80A-2C4ACD5A62D1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8D812C8-55F3-46DE-B90C-DDC4EA036B47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751A5E8-28E4-472E-A912-13CBB371C499}"/>
                </a:ext>
              </a:extLst>
            </p:cNvPr>
            <p:cNvGrpSpPr/>
            <p:nvPr/>
          </p:nvGrpSpPr>
          <p:grpSpPr>
            <a:xfrm rot="16200000">
              <a:off x="7406797" y="4615797"/>
              <a:ext cx="834593" cy="898861"/>
              <a:chOff x="8429905" y="3370683"/>
              <a:chExt cx="834593" cy="20517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0A03CC-E04F-4D9E-97E2-BDFF380C58B8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5CD9A2C-451D-4008-8275-44661E237004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5BFC8D6-0F34-42F6-9032-CADF79EF8067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7372188-4F2C-40A2-95F7-69D8FE7F433F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51936310-488D-4E63-8EBA-130B5255117E}"/>
              </a:ext>
            </a:extLst>
          </p:cNvPr>
          <p:cNvSpPr/>
          <p:nvPr/>
        </p:nvSpPr>
        <p:spPr>
          <a:xfrm>
            <a:off x="4425143" y="4065856"/>
            <a:ext cx="1644881" cy="1393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All ports/</a:t>
            </a:r>
            <a:br>
              <a:rPr lang="en-US" sz="4800" dirty="0"/>
            </a:br>
            <a:r>
              <a:rPr lang="en-US" sz="4800" dirty="0"/>
              <a:t>wires are always</a:t>
            </a:r>
          </a:p>
          <a:p>
            <a:pPr algn="ctr"/>
            <a:r>
              <a:rPr lang="en-US" sz="4800" dirty="0"/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30102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C98E6C-2D69-47BA-8BCA-B0512756FB02}"/>
              </a:ext>
            </a:extLst>
          </p:cNvPr>
          <p:cNvCxnSpPr/>
          <p:nvPr/>
        </p:nvCxnSpPr>
        <p:spPr>
          <a:xfrm>
            <a:off x="2768218" y="2513897"/>
            <a:ext cx="2997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908472-4265-4D1D-B0B4-1CE6A783ECA1}"/>
              </a:ext>
            </a:extLst>
          </p:cNvPr>
          <p:cNvCxnSpPr/>
          <p:nvPr/>
        </p:nvCxnSpPr>
        <p:spPr>
          <a:xfrm>
            <a:off x="2768218" y="2969526"/>
            <a:ext cx="2997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40F95-E5C2-42FA-B335-13448B66379C}"/>
              </a:ext>
            </a:extLst>
          </p:cNvPr>
          <p:cNvCxnSpPr/>
          <p:nvPr/>
        </p:nvCxnSpPr>
        <p:spPr>
          <a:xfrm>
            <a:off x="2768218" y="3551276"/>
            <a:ext cx="2997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93C1E8-BDB2-4381-8655-BAA5801F0EA2}"/>
              </a:ext>
            </a:extLst>
          </p:cNvPr>
          <p:cNvCxnSpPr/>
          <p:nvPr/>
        </p:nvCxnSpPr>
        <p:spPr>
          <a:xfrm>
            <a:off x="2768218" y="4080475"/>
            <a:ext cx="2997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A9B81E-C9FD-4D77-B0A3-BF6E80CE6AB6}"/>
              </a:ext>
            </a:extLst>
          </p:cNvPr>
          <p:cNvCxnSpPr/>
          <p:nvPr/>
        </p:nvCxnSpPr>
        <p:spPr>
          <a:xfrm>
            <a:off x="2768218" y="5138872"/>
            <a:ext cx="29975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7FDE20C-7363-4F5D-8F7F-AD9548F7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dirty="0"/>
              <a:t>Ethernet switch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594AE-0623-48B1-BDE9-9D97257DA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1DC6C-2476-4FB6-8187-BD7BEE88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963AA-098E-4EDC-BB9C-6BBC54D0CB76}"/>
              </a:ext>
            </a:extLst>
          </p:cNvPr>
          <p:cNvSpPr/>
          <p:nvPr/>
        </p:nvSpPr>
        <p:spPr>
          <a:xfrm>
            <a:off x="5603874" y="2096504"/>
            <a:ext cx="4550054" cy="38147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/>
              <a:t>Switch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14A117-8C87-4221-9601-BD2792E08760}"/>
              </a:ext>
            </a:extLst>
          </p:cNvPr>
          <p:cNvGrpSpPr/>
          <p:nvPr/>
        </p:nvGrpSpPr>
        <p:grpSpPr>
          <a:xfrm>
            <a:off x="7627388" y="2670920"/>
            <a:ext cx="2208024" cy="361212"/>
            <a:chOff x="5331615" y="2673332"/>
            <a:chExt cx="2208024" cy="3612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BC08A3-7E60-4020-99FD-0CF564BEBA67}"/>
                </a:ext>
              </a:extLst>
            </p:cNvPr>
            <p:cNvSpPr/>
            <p:nvPr/>
          </p:nvSpPr>
          <p:spPr>
            <a:xfrm>
              <a:off x="5331615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460B24-3A11-4C17-AED7-A8B3F275AE43}"/>
                </a:ext>
              </a:extLst>
            </p:cNvPr>
            <p:cNvSpPr/>
            <p:nvPr/>
          </p:nvSpPr>
          <p:spPr>
            <a:xfrm>
              <a:off x="5700977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C9ABE3-C672-4259-8103-53945EC6C240}"/>
                </a:ext>
              </a:extLst>
            </p:cNvPr>
            <p:cNvSpPr/>
            <p:nvPr/>
          </p:nvSpPr>
          <p:spPr>
            <a:xfrm>
              <a:off x="6070338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314099-69B5-4103-AB8F-2160A3BFD3C8}"/>
                </a:ext>
              </a:extLst>
            </p:cNvPr>
            <p:cNvSpPr/>
            <p:nvPr/>
          </p:nvSpPr>
          <p:spPr>
            <a:xfrm>
              <a:off x="6439700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068A2-45B7-4F31-9E01-33836EFC0B32}"/>
                </a:ext>
              </a:extLst>
            </p:cNvPr>
            <p:cNvSpPr/>
            <p:nvPr/>
          </p:nvSpPr>
          <p:spPr>
            <a:xfrm>
              <a:off x="6809062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EC81C6-A50F-4455-BE69-48990521594F}"/>
                </a:ext>
              </a:extLst>
            </p:cNvPr>
            <p:cNvSpPr/>
            <p:nvPr/>
          </p:nvSpPr>
          <p:spPr>
            <a:xfrm>
              <a:off x="7178427" y="2673332"/>
              <a:ext cx="361212" cy="3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CD81CF6-7EB1-44E9-B3D0-D04577405584}"/>
              </a:ext>
            </a:extLst>
          </p:cNvPr>
          <p:cNvSpPr txBox="1"/>
          <p:nvPr/>
        </p:nvSpPr>
        <p:spPr>
          <a:xfrm>
            <a:off x="8043066" y="2339909"/>
            <a:ext cx="171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Frame buffer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20C5BB-06C6-46D8-A383-4F8046410556}"/>
              </a:ext>
            </a:extLst>
          </p:cNvPr>
          <p:cNvSpPr txBox="1"/>
          <p:nvPr/>
        </p:nvSpPr>
        <p:spPr>
          <a:xfrm>
            <a:off x="8334121" y="3456537"/>
            <a:ext cx="171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Hash table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3CE79E-BE6E-429A-A595-AE4CFA6DF5A6}"/>
              </a:ext>
            </a:extLst>
          </p:cNvPr>
          <p:cNvGrpSpPr/>
          <p:nvPr/>
        </p:nvGrpSpPr>
        <p:grpSpPr>
          <a:xfrm>
            <a:off x="7980411" y="3783608"/>
            <a:ext cx="1924353" cy="1469304"/>
            <a:chOff x="5622552" y="3631282"/>
            <a:chExt cx="1924353" cy="146930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8A824B-F1AF-46CB-A574-3EC9FD38EA98}"/>
                </a:ext>
              </a:extLst>
            </p:cNvPr>
            <p:cNvGrpSpPr/>
            <p:nvPr/>
          </p:nvGrpSpPr>
          <p:grpSpPr>
            <a:xfrm rot="16200000">
              <a:off x="5679125" y="3574711"/>
              <a:ext cx="1469302" cy="1582447"/>
              <a:chOff x="8429905" y="3370683"/>
              <a:chExt cx="834593" cy="2051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C60F91-907D-41DC-BA25-C7F760854D18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A9A51E-533F-485B-BCE2-5BC10568F0E2}"/>
                  </a:ext>
                </a:extLst>
              </p:cNvPr>
              <p:cNvSpPr/>
              <p:nvPr/>
            </p:nvSpPr>
            <p:spPr>
              <a:xfrm rot="5400000">
                <a:off x="8720068" y="3286486"/>
                <a:ext cx="44330" cy="2127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47FC5EB-9DE6-4189-9A49-0CFFDD808483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63F22C-320F-43C2-8F92-210636196A3C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081D552-04AE-4CAA-8A1A-EF11E140EFA8}"/>
                </a:ext>
              </a:extLst>
            </p:cNvPr>
            <p:cNvGrpSpPr/>
            <p:nvPr/>
          </p:nvGrpSpPr>
          <p:grpSpPr>
            <a:xfrm rot="16200000">
              <a:off x="6021032" y="3574710"/>
              <a:ext cx="1469302" cy="1582445"/>
              <a:chOff x="8429905" y="3370683"/>
              <a:chExt cx="834593" cy="20517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8B8319-BC2B-4095-BCC6-3B5BEB250734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F66F044-23BC-42CA-B59B-47D1D81044FA}"/>
                  </a:ext>
                </a:extLst>
              </p:cNvPr>
              <p:cNvSpPr/>
              <p:nvPr/>
            </p:nvSpPr>
            <p:spPr>
              <a:xfrm rot="5400000">
                <a:off x="8640869" y="3367213"/>
                <a:ext cx="203645" cy="213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Port #2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7F0C38-C569-4B09-8D53-FDEC928666DB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FA9D62-CA77-4D13-8DF0-DBA80C88548D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80F4CF-D883-4D45-8E1D-FC9C238B8FF8}"/>
              </a:ext>
            </a:extLst>
          </p:cNvPr>
          <p:cNvSpPr txBox="1"/>
          <p:nvPr/>
        </p:nvSpPr>
        <p:spPr>
          <a:xfrm>
            <a:off x="5821747" y="2317657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DC0DCC6-CB34-4C4F-8BF1-F2E66A77693E}"/>
              </a:ext>
            </a:extLst>
          </p:cNvPr>
          <p:cNvSpPr txBox="1"/>
          <p:nvPr/>
        </p:nvSpPr>
        <p:spPr>
          <a:xfrm>
            <a:off x="5821747" y="2766603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2D4BCDE-495B-4AD3-BD07-137E4D2B2EF5}"/>
              </a:ext>
            </a:extLst>
          </p:cNvPr>
          <p:cNvSpPr txBox="1"/>
          <p:nvPr/>
        </p:nvSpPr>
        <p:spPr>
          <a:xfrm>
            <a:off x="5825612" y="3374795"/>
            <a:ext cx="32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C2E136-10FF-4BDE-83AB-22FFBD20C1F7}"/>
              </a:ext>
            </a:extLst>
          </p:cNvPr>
          <p:cNvSpPr txBox="1"/>
          <p:nvPr/>
        </p:nvSpPr>
        <p:spPr>
          <a:xfrm>
            <a:off x="5821747" y="3901163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ED5E80-7082-472E-9C98-00BADDCD1284}"/>
              </a:ext>
            </a:extLst>
          </p:cNvPr>
          <p:cNvSpPr txBox="1"/>
          <p:nvPr/>
        </p:nvSpPr>
        <p:spPr>
          <a:xfrm>
            <a:off x="5821747" y="4987906"/>
            <a:ext cx="33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10BBCC6-7EC7-4379-BB70-B9335A7F7655}"/>
              </a:ext>
            </a:extLst>
          </p:cNvPr>
          <p:cNvSpPr/>
          <p:nvPr/>
        </p:nvSpPr>
        <p:spPr>
          <a:xfrm>
            <a:off x="4884426" y="2681431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D861F6A-835C-497D-B586-E9805DFF9ED5}"/>
              </a:ext>
            </a:extLst>
          </p:cNvPr>
          <p:cNvSpPr/>
          <p:nvPr/>
        </p:nvSpPr>
        <p:spPr>
          <a:xfrm>
            <a:off x="2519054" y="4891697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82E4A9F-85F6-462D-803C-B84DA428A861}"/>
              </a:ext>
            </a:extLst>
          </p:cNvPr>
          <p:cNvGrpSpPr/>
          <p:nvPr/>
        </p:nvGrpSpPr>
        <p:grpSpPr>
          <a:xfrm>
            <a:off x="8046269" y="3097260"/>
            <a:ext cx="2569179" cy="596811"/>
            <a:chOff x="4323468" y="5772713"/>
            <a:chExt cx="2569179" cy="596811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21F189C-ED18-4EA2-887A-CA4D068C9515}"/>
                </a:ext>
              </a:extLst>
            </p:cNvPr>
            <p:cNvCxnSpPr>
              <a:cxnSpLocks/>
            </p:cNvCxnSpPr>
            <p:nvPr/>
          </p:nvCxnSpPr>
          <p:spPr>
            <a:xfrm>
              <a:off x="4323468" y="5839383"/>
              <a:ext cx="0" cy="530141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43A3C83-67E4-421E-BD25-DECB11F35DD3}"/>
                </a:ext>
              </a:extLst>
            </p:cNvPr>
            <p:cNvSpPr/>
            <p:nvPr/>
          </p:nvSpPr>
          <p:spPr>
            <a:xfrm>
              <a:off x="4451153" y="5772713"/>
              <a:ext cx="2441494" cy="3855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2. Look up destination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F059A69-9A59-4464-8154-BF9FA859A40B}"/>
              </a:ext>
            </a:extLst>
          </p:cNvPr>
          <p:cNvGrpSpPr/>
          <p:nvPr/>
        </p:nvGrpSpPr>
        <p:grpSpPr>
          <a:xfrm>
            <a:off x="3881901" y="2681430"/>
            <a:ext cx="4123423" cy="2121798"/>
            <a:chOff x="2357900" y="2681430"/>
            <a:chExt cx="4123423" cy="212179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DCB0D65-AD1A-4C7D-8E18-B880AD7D20C1}"/>
                </a:ext>
              </a:extLst>
            </p:cNvPr>
            <p:cNvSpPr/>
            <p:nvPr/>
          </p:nvSpPr>
          <p:spPr>
            <a:xfrm>
              <a:off x="6098873" y="2681430"/>
              <a:ext cx="382450" cy="3533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DB92C6C-89AA-4DC3-9FEA-D4B4F36357E0}"/>
                </a:ext>
              </a:extLst>
            </p:cNvPr>
            <p:cNvCxnSpPr/>
            <p:nvPr/>
          </p:nvCxnSpPr>
          <p:spPr>
            <a:xfrm flipV="1">
              <a:off x="4645572" y="3111062"/>
              <a:ext cx="1345325" cy="1692166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0982572-CA1C-4A56-8658-F26161249B0C}"/>
                </a:ext>
              </a:extLst>
            </p:cNvPr>
            <p:cNvSpPr/>
            <p:nvPr/>
          </p:nvSpPr>
          <p:spPr>
            <a:xfrm>
              <a:off x="2357900" y="4290583"/>
              <a:ext cx="2198800" cy="3855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1. Placed in buffer</a:t>
              </a:r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3470B1A-BF28-4F63-96DB-16D7FF58E7B1}"/>
              </a:ext>
            </a:extLst>
          </p:cNvPr>
          <p:cNvSpPr/>
          <p:nvPr/>
        </p:nvSpPr>
        <p:spPr>
          <a:xfrm>
            <a:off x="1140373" y="1333589"/>
            <a:ext cx="9911254" cy="5197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Advantages of switches?</a:t>
            </a:r>
            <a:endParaRPr lang="LID4096" sz="28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8DE3A4-7314-44F5-954A-F33F9B538063}"/>
              </a:ext>
            </a:extLst>
          </p:cNvPr>
          <p:cNvSpPr/>
          <p:nvPr/>
        </p:nvSpPr>
        <p:spPr>
          <a:xfrm>
            <a:off x="3921608" y="2196206"/>
            <a:ext cx="2943572" cy="385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3. Send out on correct port</a:t>
            </a:r>
          </a:p>
        </p:txBody>
      </p:sp>
    </p:spTree>
    <p:extLst>
      <p:ext uri="{BB962C8B-B14F-4D97-AF65-F5344CB8AC3E}">
        <p14:creationId xmlns:p14="http://schemas.microsoft.com/office/powerpoint/2010/main" val="225439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022E-16 L 0.28455 -0.006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2842 -0.002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19" y="-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3" grpId="1" animBg="1"/>
      <p:bldP spid="100" grpId="0" animBg="1"/>
      <p:bldP spid="100" grpId="1" animBg="1"/>
      <p:bldP spid="122" grpId="0" animBg="1"/>
      <p:bldP spid="1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EC01BB-3EEC-4B7F-B2D7-3E562D9D72D5}"/>
              </a:ext>
            </a:extLst>
          </p:cNvPr>
          <p:cNvCxnSpPr/>
          <p:nvPr/>
        </p:nvCxnSpPr>
        <p:spPr>
          <a:xfrm>
            <a:off x="7193282" y="3590971"/>
            <a:ext cx="0" cy="2667409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9F058-124F-447B-AB73-BAA9566F0E3E}"/>
              </a:ext>
            </a:extLst>
          </p:cNvPr>
          <p:cNvCxnSpPr/>
          <p:nvPr/>
        </p:nvCxnSpPr>
        <p:spPr>
          <a:xfrm>
            <a:off x="8129454" y="3590971"/>
            <a:ext cx="0" cy="2667409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F7D9B8-5B72-46D1-BCBF-E17427281F7D}"/>
              </a:ext>
            </a:extLst>
          </p:cNvPr>
          <p:cNvCxnSpPr/>
          <p:nvPr/>
        </p:nvCxnSpPr>
        <p:spPr>
          <a:xfrm>
            <a:off x="9069980" y="3590971"/>
            <a:ext cx="0" cy="2667409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3C7DA-C8E7-4C46-B168-F723A8E9C0D5}"/>
              </a:ext>
            </a:extLst>
          </p:cNvPr>
          <p:cNvCxnSpPr/>
          <p:nvPr/>
        </p:nvCxnSpPr>
        <p:spPr>
          <a:xfrm>
            <a:off x="10006152" y="3590971"/>
            <a:ext cx="0" cy="2667409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6D3280-50CA-4AF7-AED6-9F5B6919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bridges</a:t>
            </a:r>
            <a:br>
              <a:rPr lang="en-US" dirty="0"/>
            </a:br>
            <a:r>
              <a:rPr lang="en-US" dirty="0"/>
              <a:t>Backwards learning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DF28-90C4-4C4F-B5BF-75BF4CC26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Hash table:</a:t>
            </a:r>
          </a:p>
          <a:p>
            <a:pPr marL="0" indent="0">
              <a:buNone/>
            </a:pPr>
            <a:r>
              <a:rPr lang="en-US" dirty="0"/>
              <a:t>A:1</a:t>
            </a:r>
          </a:p>
          <a:p>
            <a:pPr marL="0" indent="0">
              <a:buNone/>
            </a:pPr>
            <a:r>
              <a:rPr lang="en-US" dirty="0"/>
              <a:t>B:3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51044-5D98-45B6-A3D2-435DA171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16F64-020C-4D20-9C8C-70531F52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99FA3-0C41-476B-9934-E65526FE840C}"/>
              </a:ext>
            </a:extLst>
          </p:cNvPr>
          <p:cNvSpPr/>
          <p:nvPr/>
        </p:nvSpPr>
        <p:spPr>
          <a:xfrm>
            <a:off x="6657704" y="2018212"/>
            <a:ext cx="3892732" cy="14107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Switch</a:t>
            </a:r>
            <a:endParaRPr lang="LID4096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CBECC-7E12-498A-A6F9-1792B0359B4C}"/>
              </a:ext>
            </a:extLst>
          </p:cNvPr>
          <p:cNvSpPr/>
          <p:nvPr/>
        </p:nvSpPr>
        <p:spPr>
          <a:xfrm>
            <a:off x="6958150" y="318080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A1F127-7323-4C31-AD7F-58282020C1CB}"/>
              </a:ext>
            </a:extLst>
          </p:cNvPr>
          <p:cNvSpPr/>
          <p:nvPr/>
        </p:nvSpPr>
        <p:spPr>
          <a:xfrm>
            <a:off x="7883889" y="318080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F4D6A-B2D7-4487-80E2-4A02292FBA07}"/>
              </a:ext>
            </a:extLst>
          </p:cNvPr>
          <p:cNvSpPr/>
          <p:nvPr/>
        </p:nvSpPr>
        <p:spPr>
          <a:xfrm>
            <a:off x="8809628" y="318080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84594-BD17-47F1-819C-9444DB94B149}"/>
              </a:ext>
            </a:extLst>
          </p:cNvPr>
          <p:cNvSpPr/>
          <p:nvPr/>
        </p:nvSpPr>
        <p:spPr>
          <a:xfrm>
            <a:off x="9735368" y="318080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4D6D8-40A2-41D7-94AA-68F0F8641011}"/>
              </a:ext>
            </a:extLst>
          </p:cNvPr>
          <p:cNvSpPr/>
          <p:nvPr/>
        </p:nvSpPr>
        <p:spPr>
          <a:xfrm>
            <a:off x="6723028" y="5666152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D6950-1486-4B64-B410-009CA9ACB5B3}"/>
              </a:ext>
            </a:extLst>
          </p:cNvPr>
          <p:cNvSpPr/>
          <p:nvPr/>
        </p:nvSpPr>
        <p:spPr>
          <a:xfrm>
            <a:off x="7674529" y="2477043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0AD55-5F6A-4058-91B6-128E61E143BC}"/>
              </a:ext>
            </a:extLst>
          </p:cNvPr>
          <p:cNvSpPr/>
          <p:nvPr/>
        </p:nvSpPr>
        <p:spPr>
          <a:xfrm>
            <a:off x="8577968" y="2477043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0F333-1D30-4F1A-9BA2-87976E441D29}"/>
              </a:ext>
            </a:extLst>
          </p:cNvPr>
          <p:cNvSpPr/>
          <p:nvPr/>
        </p:nvSpPr>
        <p:spPr>
          <a:xfrm>
            <a:off x="9500246" y="2477044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A</a:t>
            </a:r>
          </a:p>
          <a:p>
            <a:pPr algn="ctr"/>
            <a:r>
              <a:rPr lang="en-US" dirty="0"/>
              <a:t>To: C</a:t>
            </a:r>
            <a:endParaRPr lang="LID4096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DF44DA-207E-4A20-B27B-5E32B5E975CA}"/>
              </a:ext>
            </a:extLst>
          </p:cNvPr>
          <p:cNvSpPr/>
          <p:nvPr/>
        </p:nvSpPr>
        <p:spPr>
          <a:xfrm>
            <a:off x="8586665" y="5665766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B</a:t>
            </a:r>
          </a:p>
          <a:p>
            <a:pPr algn="ctr"/>
            <a:r>
              <a:rPr lang="en-US" dirty="0"/>
              <a:t>To: A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A173D4-8A7A-494A-8429-8FACC0429AD4}"/>
              </a:ext>
            </a:extLst>
          </p:cNvPr>
          <p:cNvSpPr/>
          <p:nvPr/>
        </p:nvSpPr>
        <p:spPr>
          <a:xfrm>
            <a:off x="6730075" y="2477043"/>
            <a:ext cx="966630" cy="5921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From: B</a:t>
            </a:r>
          </a:p>
          <a:p>
            <a:pPr algn="ctr"/>
            <a:r>
              <a:rPr lang="en-US" dirty="0"/>
              <a:t>To: 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085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4.16667E-6 -0.465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2.77778E-6 0.466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1.94444E-6 0.467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467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0.00105 -0.4650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-0.00069 0.4650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62583B-430A-481A-A74E-556C02EA297B}"/>
              </a:ext>
            </a:extLst>
          </p:cNvPr>
          <p:cNvGrpSpPr/>
          <p:nvPr/>
        </p:nvGrpSpPr>
        <p:grpSpPr>
          <a:xfrm>
            <a:off x="4526820" y="2582639"/>
            <a:ext cx="3656056" cy="1634346"/>
            <a:chOff x="3002820" y="2582639"/>
            <a:chExt cx="3656056" cy="163434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085D2F-38AA-422C-8095-94C85E723D81}"/>
                </a:ext>
              </a:extLst>
            </p:cNvPr>
            <p:cNvCxnSpPr/>
            <p:nvPr/>
          </p:nvCxnSpPr>
          <p:spPr>
            <a:xfrm>
              <a:off x="5534298" y="4216985"/>
              <a:ext cx="112457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EE1E069-5C3D-4DA7-ABAB-4594F553B01B}"/>
                </a:ext>
              </a:extLst>
            </p:cNvPr>
            <p:cNvCxnSpPr>
              <a:cxnSpLocks/>
            </p:cNvCxnSpPr>
            <p:nvPr/>
          </p:nvCxnSpPr>
          <p:spPr>
            <a:xfrm>
              <a:off x="3002820" y="2598994"/>
              <a:ext cx="4095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434448F-CDB3-4089-8BF5-EEF09E8459C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21214" y="3196338"/>
              <a:ext cx="1633772" cy="4063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35372BE-06B2-474F-BE3F-BBB78142AD99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5" y="4216985"/>
              <a:ext cx="255930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8DBFB1C-6D27-4823-AC15-624EE46F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55" y="2570924"/>
            <a:ext cx="373599" cy="482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2EC51-21F1-4B55-8936-3A4F0D76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Wiring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E769-B3CD-46A1-87BC-91969F55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44F7F-1FEF-43D2-BD24-E147B9D9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97C4D-A552-48B8-88A2-20DF6CC7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47</a:t>
            </a:fld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2FC65-D21E-4F61-9B25-AB2C7B6327C8}"/>
              </a:ext>
            </a:extLst>
          </p:cNvPr>
          <p:cNvCxnSpPr/>
          <p:nvPr/>
        </p:nvCxnSpPr>
        <p:spPr>
          <a:xfrm>
            <a:off x="7058298" y="4018448"/>
            <a:ext cx="11245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2F8CC-47D6-4467-BDDE-684B4686E2A5}"/>
              </a:ext>
            </a:extLst>
          </p:cNvPr>
          <p:cNvCxnSpPr/>
          <p:nvPr/>
        </p:nvCxnSpPr>
        <p:spPr>
          <a:xfrm>
            <a:off x="7058298" y="4415521"/>
            <a:ext cx="11245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66B1AA-1D75-455A-BB08-EFCE44694DA7}"/>
              </a:ext>
            </a:extLst>
          </p:cNvPr>
          <p:cNvCxnSpPr/>
          <p:nvPr/>
        </p:nvCxnSpPr>
        <p:spPr>
          <a:xfrm>
            <a:off x="7058298" y="4614058"/>
            <a:ext cx="11245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2C590E-D0BB-48F5-B8AA-C96017C4D424}"/>
              </a:ext>
            </a:extLst>
          </p:cNvPr>
          <p:cNvCxnSpPr/>
          <p:nvPr/>
        </p:nvCxnSpPr>
        <p:spPr>
          <a:xfrm>
            <a:off x="7058298" y="5011131"/>
            <a:ext cx="11245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5E29C-136F-4BA8-9FB8-BD9A35ACC4C1}"/>
              </a:ext>
            </a:extLst>
          </p:cNvPr>
          <p:cNvSpPr/>
          <p:nvPr/>
        </p:nvSpPr>
        <p:spPr>
          <a:xfrm>
            <a:off x="8122134" y="3867806"/>
            <a:ext cx="1512992" cy="1512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/>
              <a:t>Switch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E4EB70-A18F-4224-A8C4-B9A198A2524D}"/>
              </a:ext>
            </a:extLst>
          </p:cNvPr>
          <p:cNvSpPr/>
          <p:nvPr/>
        </p:nvSpPr>
        <p:spPr>
          <a:xfrm>
            <a:off x="8591742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7F67D3-D024-4E6F-BD2B-55372BE79F7E}"/>
              </a:ext>
            </a:extLst>
          </p:cNvPr>
          <p:cNvSpPr/>
          <p:nvPr/>
        </p:nvSpPr>
        <p:spPr>
          <a:xfrm>
            <a:off x="8730313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E215E2-4AAC-4145-BFF4-D8D02362BD24}"/>
              </a:ext>
            </a:extLst>
          </p:cNvPr>
          <p:cNvSpPr/>
          <p:nvPr/>
        </p:nvSpPr>
        <p:spPr>
          <a:xfrm>
            <a:off x="8868885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17078E-ECDE-42AD-99A7-86A437C6EBF9}"/>
              </a:ext>
            </a:extLst>
          </p:cNvPr>
          <p:cNvSpPr/>
          <p:nvPr/>
        </p:nvSpPr>
        <p:spPr>
          <a:xfrm>
            <a:off x="9007456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62957A-6E2B-4B99-8565-6D2DDFA55F33}"/>
              </a:ext>
            </a:extLst>
          </p:cNvPr>
          <p:cNvSpPr/>
          <p:nvPr/>
        </p:nvSpPr>
        <p:spPr>
          <a:xfrm>
            <a:off x="9146027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3A1911-B991-462F-B1D2-4D3062295B18}"/>
              </a:ext>
            </a:extLst>
          </p:cNvPr>
          <p:cNvSpPr/>
          <p:nvPr/>
        </p:nvSpPr>
        <p:spPr>
          <a:xfrm>
            <a:off x="9284600" y="4086148"/>
            <a:ext cx="135514" cy="135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9F709D-AD4E-4CB7-9B03-A78281A5F9AF}"/>
              </a:ext>
            </a:extLst>
          </p:cNvPr>
          <p:cNvGrpSpPr/>
          <p:nvPr/>
        </p:nvGrpSpPr>
        <p:grpSpPr>
          <a:xfrm rot="16200000">
            <a:off x="8722117" y="4424314"/>
            <a:ext cx="551229" cy="593677"/>
            <a:chOff x="8429905" y="3370683"/>
            <a:chExt cx="834593" cy="205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6CE60C-B88B-420D-BC18-295794DA7F7D}"/>
                </a:ext>
              </a:extLst>
            </p:cNvPr>
            <p:cNvSpPr/>
            <p:nvPr/>
          </p:nvSpPr>
          <p:spPr>
            <a:xfrm>
              <a:off x="842990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1A3CE2-FCA7-4001-A309-F41BC0D59AA7}"/>
                </a:ext>
              </a:extLst>
            </p:cNvPr>
            <p:cNvSpPr/>
            <p:nvPr/>
          </p:nvSpPr>
          <p:spPr>
            <a:xfrm>
              <a:off x="8639710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5432AB-D36A-46E9-8622-279D436A5844}"/>
                </a:ext>
              </a:extLst>
            </p:cNvPr>
            <p:cNvSpPr/>
            <p:nvPr/>
          </p:nvSpPr>
          <p:spPr>
            <a:xfrm>
              <a:off x="884951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916A21-91E4-434C-B9EB-23CC891938C1}"/>
                </a:ext>
              </a:extLst>
            </p:cNvPr>
            <p:cNvSpPr/>
            <p:nvPr/>
          </p:nvSpPr>
          <p:spPr>
            <a:xfrm>
              <a:off x="9059322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6908BA-9A69-4D2D-9C62-A4FCEBF006FC}"/>
              </a:ext>
            </a:extLst>
          </p:cNvPr>
          <p:cNvGrpSpPr/>
          <p:nvPr/>
        </p:nvGrpSpPr>
        <p:grpSpPr>
          <a:xfrm rot="16200000">
            <a:off x="8850388" y="4424314"/>
            <a:ext cx="551229" cy="593677"/>
            <a:chOff x="8429905" y="3370683"/>
            <a:chExt cx="834593" cy="2051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90ABB6-CDDC-42A7-BA03-6C3D04730958}"/>
                </a:ext>
              </a:extLst>
            </p:cNvPr>
            <p:cNvSpPr/>
            <p:nvPr/>
          </p:nvSpPr>
          <p:spPr>
            <a:xfrm>
              <a:off x="842990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CC259C-37B6-450E-A3F3-F3A28C440154}"/>
                </a:ext>
              </a:extLst>
            </p:cNvPr>
            <p:cNvSpPr/>
            <p:nvPr/>
          </p:nvSpPr>
          <p:spPr>
            <a:xfrm>
              <a:off x="8639710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44316A-B97D-4DE4-AC59-E5947C19C4E9}"/>
                </a:ext>
              </a:extLst>
            </p:cNvPr>
            <p:cNvSpPr/>
            <p:nvPr/>
          </p:nvSpPr>
          <p:spPr>
            <a:xfrm>
              <a:off x="884951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D70195-74C4-4009-BFBE-F03EC7E9C824}"/>
                </a:ext>
              </a:extLst>
            </p:cNvPr>
            <p:cNvSpPr/>
            <p:nvPr/>
          </p:nvSpPr>
          <p:spPr>
            <a:xfrm>
              <a:off x="9059322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0AD7F8B-5187-47E1-892B-E901DBEE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45" y="2652720"/>
            <a:ext cx="803703" cy="103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168A29-D9B3-4CE2-835D-BD6D2D10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8" y="4929010"/>
            <a:ext cx="803703" cy="10387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3EBFC9-8150-4D0A-8EEF-95B9BC0E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7" y="5227909"/>
            <a:ext cx="803703" cy="10387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BE636A-CF19-43BC-B2CA-EEB1CCAB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81" y="3895862"/>
            <a:ext cx="803703" cy="1038749"/>
          </a:xfrm>
          <a:prstGeom prst="rect">
            <a:avLst/>
          </a:prstGeom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DEB88F4-ED93-4957-BE19-5BFF0A067D7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145641" y="4614058"/>
            <a:ext cx="4201091" cy="834327"/>
          </a:xfrm>
          <a:prstGeom prst="bentConnector3">
            <a:avLst>
              <a:gd name="adj1" fmla="val 322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61DB2FF-250D-48C6-BBAB-FAC9AE10720D}"/>
              </a:ext>
            </a:extLst>
          </p:cNvPr>
          <p:cNvCxnSpPr>
            <a:cxnSpLocks/>
          </p:cNvCxnSpPr>
          <p:nvPr/>
        </p:nvCxnSpPr>
        <p:spPr>
          <a:xfrm flipV="1">
            <a:off x="5428269" y="5011131"/>
            <a:ext cx="1918462" cy="72405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624D624-E4B2-4295-8A7D-703E344143E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374747" y="2323594"/>
            <a:ext cx="913332" cy="84850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B7C3E-A82F-46A7-B817-4DEA6B5A66A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4161583" y="4415236"/>
            <a:ext cx="3089256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1395A8-4C61-45B2-BD45-15A9163491DC}"/>
              </a:ext>
            </a:extLst>
          </p:cNvPr>
          <p:cNvCxnSpPr>
            <a:cxnSpLocks/>
          </p:cNvCxnSpPr>
          <p:nvPr/>
        </p:nvCxnSpPr>
        <p:spPr>
          <a:xfrm flipH="1">
            <a:off x="8190779" y="2788526"/>
            <a:ext cx="46140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35F2DC-C556-4509-A513-52ECC7827D95}"/>
              </a:ext>
            </a:extLst>
          </p:cNvPr>
          <p:cNvSpPr txBox="1"/>
          <p:nvPr/>
        </p:nvSpPr>
        <p:spPr>
          <a:xfrm>
            <a:off x="7924802" y="233149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To ISP</a:t>
            </a:r>
            <a:endParaRPr lang="LID4096" sz="2400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1FCD440-7667-4993-8874-160769E68F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73718" y="2833373"/>
            <a:ext cx="421936" cy="120581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2AD884BC-0A66-4D63-82F6-B7660FE3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10" y="1859760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2D13073-3482-4E2E-9AEE-A2D26D316825}"/>
              </a:ext>
            </a:extLst>
          </p:cNvPr>
          <p:cNvSpPr txBox="1"/>
          <p:nvPr/>
        </p:nvSpPr>
        <p:spPr>
          <a:xfrm>
            <a:off x="5649775" y="207393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Router</a:t>
            </a:r>
            <a:endParaRPr lang="LID4096" sz="24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50D1918-07D9-40B6-A7C8-9D66FA7A6559}"/>
              </a:ext>
            </a:extLst>
          </p:cNvPr>
          <p:cNvCxnSpPr/>
          <p:nvPr/>
        </p:nvCxnSpPr>
        <p:spPr>
          <a:xfrm>
            <a:off x="4161583" y="2325436"/>
            <a:ext cx="7747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CCAF3AB-2167-4951-9869-E168A82DD935}"/>
              </a:ext>
            </a:extLst>
          </p:cNvPr>
          <p:cNvSpPr/>
          <p:nvPr/>
        </p:nvSpPr>
        <p:spPr>
          <a:xfrm>
            <a:off x="4894499" y="1811317"/>
            <a:ext cx="1042355" cy="10423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dirty="0"/>
              <a:t>Switch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C91BFE-9FCC-405A-B240-073059E0FFCC}"/>
              </a:ext>
            </a:extLst>
          </p:cNvPr>
          <p:cNvSpPr/>
          <p:nvPr/>
        </p:nvSpPr>
        <p:spPr>
          <a:xfrm>
            <a:off x="5218028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4DD74F-1CF7-4D0E-91F8-42BD22A127CA}"/>
              </a:ext>
            </a:extLst>
          </p:cNvPr>
          <p:cNvSpPr/>
          <p:nvPr/>
        </p:nvSpPr>
        <p:spPr>
          <a:xfrm>
            <a:off x="5313495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421ADE-6B0D-463B-B7E5-48A55DD18767}"/>
              </a:ext>
            </a:extLst>
          </p:cNvPr>
          <p:cNvSpPr/>
          <p:nvPr/>
        </p:nvSpPr>
        <p:spPr>
          <a:xfrm>
            <a:off x="5408962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31CDF6-33D6-44D4-9637-60DD7126A1AB}"/>
              </a:ext>
            </a:extLst>
          </p:cNvPr>
          <p:cNvSpPr/>
          <p:nvPr/>
        </p:nvSpPr>
        <p:spPr>
          <a:xfrm>
            <a:off x="5504428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BE89D3-A1BC-41C9-B0BD-ECD11ED1BF2B}"/>
              </a:ext>
            </a:extLst>
          </p:cNvPr>
          <p:cNvSpPr/>
          <p:nvPr/>
        </p:nvSpPr>
        <p:spPr>
          <a:xfrm>
            <a:off x="5599895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FB7A5-EA36-4101-B485-3DBF46BE0DC8}"/>
              </a:ext>
            </a:extLst>
          </p:cNvPr>
          <p:cNvSpPr/>
          <p:nvPr/>
        </p:nvSpPr>
        <p:spPr>
          <a:xfrm>
            <a:off x="5695363" y="1961740"/>
            <a:ext cx="93360" cy="9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5CC474-550E-4F9F-8365-28F00E0EE68B}"/>
              </a:ext>
            </a:extLst>
          </p:cNvPr>
          <p:cNvGrpSpPr/>
          <p:nvPr/>
        </p:nvGrpSpPr>
        <p:grpSpPr>
          <a:xfrm rot="16200000">
            <a:off x="5307847" y="2194714"/>
            <a:ext cx="379762" cy="409006"/>
            <a:chOff x="8429905" y="3370683"/>
            <a:chExt cx="834593" cy="20517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D035B-F412-4F82-9FE4-5D87903ABAC7}"/>
                </a:ext>
              </a:extLst>
            </p:cNvPr>
            <p:cNvSpPr/>
            <p:nvPr/>
          </p:nvSpPr>
          <p:spPr>
            <a:xfrm>
              <a:off x="842990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B1DB911-7200-4D58-9CA7-9AA75B2A8237}"/>
                </a:ext>
              </a:extLst>
            </p:cNvPr>
            <p:cNvSpPr/>
            <p:nvPr/>
          </p:nvSpPr>
          <p:spPr>
            <a:xfrm>
              <a:off x="8639710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A8FC265-D3EB-4D6A-AC92-9B3105C769A8}"/>
                </a:ext>
              </a:extLst>
            </p:cNvPr>
            <p:cNvSpPr/>
            <p:nvPr/>
          </p:nvSpPr>
          <p:spPr>
            <a:xfrm>
              <a:off x="884951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7AB93C2-2B36-4F7E-9D0F-4F6340EFC3B8}"/>
                </a:ext>
              </a:extLst>
            </p:cNvPr>
            <p:cNvSpPr/>
            <p:nvPr/>
          </p:nvSpPr>
          <p:spPr>
            <a:xfrm>
              <a:off x="9059322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DB3BBF5-1247-4709-9C4C-F4669DDC423C}"/>
              </a:ext>
            </a:extLst>
          </p:cNvPr>
          <p:cNvGrpSpPr/>
          <p:nvPr/>
        </p:nvGrpSpPr>
        <p:grpSpPr>
          <a:xfrm rot="16200000">
            <a:off x="5396218" y="2194715"/>
            <a:ext cx="379762" cy="409005"/>
            <a:chOff x="8429905" y="3370683"/>
            <a:chExt cx="834593" cy="20517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E0E5DBD-6B2F-4DDC-BD46-1BEAC9B34E1F}"/>
                </a:ext>
              </a:extLst>
            </p:cNvPr>
            <p:cNvSpPr/>
            <p:nvPr/>
          </p:nvSpPr>
          <p:spPr>
            <a:xfrm>
              <a:off x="842990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C0D0B3C-3606-4445-A3A1-49F285C9E76E}"/>
                </a:ext>
              </a:extLst>
            </p:cNvPr>
            <p:cNvSpPr/>
            <p:nvPr/>
          </p:nvSpPr>
          <p:spPr>
            <a:xfrm>
              <a:off x="8639710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9294BF2-8771-4E3C-AFFA-0282D98251FC}"/>
                </a:ext>
              </a:extLst>
            </p:cNvPr>
            <p:cNvSpPr/>
            <p:nvPr/>
          </p:nvSpPr>
          <p:spPr>
            <a:xfrm>
              <a:off x="8849515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88E2109-7D70-4638-9848-BA4BD48C867D}"/>
                </a:ext>
              </a:extLst>
            </p:cNvPr>
            <p:cNvSpPr/>
            <p:nvPr/>
          </p:nvSpPr>
          <p:spPr>
            <a:xfrm>
              <a:off x="9059322" y="3370683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AAB6200-F9D9-4F8F-8290-5968F7E30891}"/>
              </a:ext>
            </a:extLst>
          </p:cNvPr>
          <p:cNvGrpSpPr/>
          <p:nvPr/>
        </p:nvGrpSpPr>
        <p:grpSpPr>
          <a:xfrm>
            <a:off x="5180789" y="3299831"/>
            <a:ext cx="4936687" cy="864031"/>
            <a:chOff x="3656788" y="3299830"/>
            <a:chExt cx="4936687" cy="864031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0779FDF-9BFC-48ED-9465-5AC5195E8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2855" y="3376451"/>
              <a:ext cx="0" cy="78741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F9D3FB7-309B-4794-8B80-FD0AB357A2C3}"/>
                </a:ext>
              </a:extLst>
            </p:cNvPr>
            <p:cNvSpPr/>
            <p:nvPr/>
          </p:nvSpPr>
          <p:spPr>
            <a:xfrm>
              <a:off x="3656788" y="3299830"/>
              <a:ext cx="4936687" cy="46450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Switches can connect to other switches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3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1FCD440-7667-4993-8874-160769E68F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57640" y="3352264"/>
            <a:ext cx="1257648" cy="529444"/>
          </a:xfrm>
          <a:prstGeom prst="bentConnector3">
            <a:avLst>
              <a:gd name="adj1" fmla="val 10181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B7C3E-A82F-46A7-B817-4DEA6B5A66A6}"/>
              </a:ext>
            </a:extLst>
          </p:cNvPr>
          <p:cNvCxnSpPr>
            <a:cxnSpLocks/>
          </p:cNvCxnSpPr>
          <p:nvPr/>
        </p:nvCxnSpPr>
        <p:spPr>
          <a:xfrm flipV="1">
            <a:off x="4141383" y="4894715"/>
            <a:ext cx="398744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293A3AD-B27B-4322-BC34-4B2B086E11D3}"/>
              </a:ext>
            </a:extLst>
          </p:cNvPr>
          <p:cNvCxnSpPr>
            <a:cxnSpLocks/>
          </p:cNvCxnSpPr>
          <p:nvPr/>
        </p:nvCxnSpPr>
        <p:spPr>
          <a:xfrm flipV="1">
            <a:off x="4424067" y="4584110"/>
            <a:ext cx="398744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48DBFB1C-6D27-4823-AC15-624EE46F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55" y="2570924"/>
            <a:ext cx="373599" cy="482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2EC51-21F1-4B55-8936-3A4F0D76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bridges</a:t>
            </a:r>
            <a:br>
              <a:rPr lang="en-US" dirty="0"/>
            </a:br>
            <a:r>
              <a:rPr lang="en-US" dirty="0"/>
              <a:t>Topology with loops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44F7F-1FEF-43D2-BD24-E147B9D9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97C4D-A552-48B8-88A2-20DF6CC7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48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C71D1-F31E-4071-B2C1-8C85EF2E3B60}"/>
              </a:ext>
            </a:extLst>
          </p:cNvPr>
          <p:cNvGrpSpPr/>
          <p:nvPr/>
        </p:nvGrpSpPr>
        <p:grpSpPr>
          <a:xfrm>
            <a:off x="8122134" y="3867806"/>
            <a:ext cx="1512992" cy="1512992"/>
            <a:chOff x="6598134" y="3867806"/>
            <a:chExt cx="1512992" cy="15129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95E29C-136F-4BA8-9FB8-BD9A35ACC4C1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400" dirty="0"/>
                <a:t>Switch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4EB70-A18F-4224-A8C4-B9A198A2524D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7F67D3-D024-4E6F-BD2B-55372BE79F7E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215E2-4AAC-4145-BFF4-D8D02362BD24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7078E-ECDE-42AD-99A7-86A437C6EBF9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62957A-6E2B-4B99-8565-6D2DDFA55F33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3A1911-B991-462F-B1D2-4D3062295B18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9F709D-AD4E-4CB7-9B03-A78281A5F9AF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6CE60C-B88B-420D-BC18-295794DA7F7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A1A3CE2-FCA7-4001-A309-F41BC0D59AA7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432AB-D36A-46E9-8622-279D436A5844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16A21-91E4-434C-B9EB-23CC891938C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6908BA-9A69-4D2D-9C62-A4FCEBF006FC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90ABB6-CDDC-42A7-BA03-6C3D04730958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CC259C-37B6-450E-A3F3-F3A28C440154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44316A-B97D-4DE4-AC59-E5947C19C4E9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D70195-74C4-4009-BFBE-F03EC7E9C824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0AD7F8B-5187-47E1-892B-E901DBEE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81" y="2333340"/>
            <a:ext cx="803703" cy="1038749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624D624-E4B2-4295-8A7D-703E344143E4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4517840" y="3594220"/>
            <a:ext cx="926724" cy="482460"/>
          </a:xfrm>
          <a:prstGeom prst="bentConnector3">
            <a:avLst>
              <a:gd name="adj1" fmla="val 9763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1395A8-4C61-45B2-BD45-15A9163491DC}"/>
              </a:ext>
            </a:extLst>
          </p:cNvPr>
          <p:cNvCxnSpPr>
            <a:cxnSpLocks/>
          </p:cNvCxnSpPr>
          <p:nvPr/>
        </p:nvCxnSpPr>
        <p:spPr>
          <a:xfrm flipH="1">
            <a:off x="8190779" y="2788526"/>
            <a:ext cx="46140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35F2DC-C556-4509-A513-52ECC7827D95}"/>
              </a:ext>
            </a:extLst>
          </p:cNvPr>
          <p:cNvSpPr txBox="1"/>
          <p:nvPr/>
        </p:nvSpPr>
        <p:spPr>
          <a:xfrm>
            <a:off x="7924802" y="233149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To ISP</a:t>
            </a:r>
            <a:endParaRPr lang="LID4096" sz="2400" dirty="0"/>
          </a:p>
        </p:txBody>
      </p:sp>
      <p:pic>
        <p:nvPicPr>
          <p:cNvPr id="49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2AD884BC-0A66-4D63-82F6-B7660FE3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10" y="1859760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2D13073-3482-4E2E-9AEE-A2D26D316825}"/>
              </a:ext>
            </a:extLst>
          </p:cNvPr>
          <p:cNvSpPr txBox="1"/>
          <p:nvPr/>
        </p:nvSpPr>
        <p:spPr>
          <a:xfrm>
            <a:off x="5649775" y="207393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Router</a:t>
            </a:r>
            <a:endParaRPr lang="LID4096" sz="24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D52954-D5FE-45DB-AD71-EE283145ABF5}"/>
              </a:ext>
            </a:extLst>
          </p:cNvPr>
          <p:cNvGrpSpPr/>
          <p:nvPr/>
        </p:nvGrpSpPr>
        <p:grpSpPr>
          <a:xfrm>
            <a:off x="3452294" y="3824555"/>
            <a:ext cx="1512992" cy="1512992"/>
            <a:chOff x="6598134" y="3867806"/>
            <a:chExt cx="1512992" cy="151299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DE3601F-43E3-424E-AE18-235637332DB1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2400" dirty="0"/>
                <a:t>Switch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58183B2-A426-4383-8857-8C1DE40391F6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3F8073E-7EE0-44DA-856A-11E553EC0A05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790B51-1324-4122-B54B-E43406F1F82D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57AF324-1D4F-44DE-8439-0924DF568610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40F3F9C-01C0-49A6-B84B-32EBF58E4E8B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9600487-C455-4979-BA8D-5A6D561D05ED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3B87A5F-C800-4E41-A935-E7041482522D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6E1FDD3-3D72-447B-8A34-6F3121CA8E36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F142184-50FA-45A4-8813-0E2768A41AF9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AD27FE6-63AE-4572-9FC5-DF037E800064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CFE7D7A-3A05-4206-B0F3-07C195A7D7D8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DFDB688-E3C5-4804-BCB7-20B7D6BC9508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7C2679A-283B-4852-8030-5E4BD1289704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5D00889-E4F0-42EB-B7EA-556938B3A4A2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03C245F-0FB9-4B11-92D7-4C1F65DB5747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BFFFBAE-11BF-42DC-A39F-05FD9B0F7D66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EB8194-DDC3-4392-AAC6-18CC64C976C7}"/>
              </a:ext>
            </a:extLst>
          </p:cNvPr>
          <p:cNvSpPr/>
          <p:nvPr/>
        </p:nvSpPr>
        <p:spPr>
          <a:xfrm>
            <a:off x="1802726" y="5645277"/>
            <a:ext cx="3747988" cy="4645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Network contains a loop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7E70594-A00A-4B97-B508-9845D32486CF}"/>
              </a:ext>
            </a:extLst>
          </p:cNvPr>
          <p:cNvSpPr/>
          <p:nvPr/>
        </p:nvSpPr>
        <p:spPr>
          <a:xfrm>
            <a:off x="5714785" y="5645276"/>
            <a:ext cx="4804848" cy="4663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What kind of problem can this cause?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694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45CC88-096A-4EA8-8835-8DDECF5EC471}"/>
              </a:ext>
            </a:extLst>
          </p:cNvPr>
          <p:cNvGrpSpPr/>
          <p:nvPr/>
        </p:nvGrpSpPr>
        <p:grpSpPr>
          <a:xfrm rot="16200000">
            <a:off x="5713591" y="2276719"/>
            <a:ext cx="755827" cy="304800"/>
            <a:chOff x="467710" y="3170966"/>
            <a:chExt cx="755827" cy="304800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38F1306-FD24-4EEA-BF59-34B51521C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A80269F-48F0-4370-8088-11FB8B60F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3A166A3-AFEC-4AF5-BF12-B061E26CE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D20D20E-6E5C-4AAE-9090-5151D447ED93}"/>
              </a:ext>
            </a:extLst>
          </p:cNvPr>
          <p:cNvGrpSpPr/>
          <p:nvPr/>
        </p:nvGrpSpPr>
        <p:grpSpPr>
          <a:xfrm>
            <a:off x="9332645" y="2763517"/>
            <a:ext cx="755827" cy="304800"/>
            <a:chOff x="467710" y="3170966"/>
            <a:chExt cx="755827" cy="3048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E27998A-E046-420E-BD7D-D6B5FE3FB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D7A3B35-17A9-4F72-B66B-7254C02ED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BFD762D-6D09-4338-8730-4401E74F0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0BE46AC-C8A3-4AA0-BC87-EDF0AF600114}"/>
              </a:ext>
            </a:extLst>
          </p:cNvPr>
          <p:cNvGrpSpPr/>
          <p:nvPr/>
        </p:nvGrpSpPr>
        <p:grpSpPr>
          <a:xfrm rot="16200000">
            <a:off x="7232149" y="5530161"/>
            <a:ext cx="755827" cy="304800"/>
            <a:chOff x="467710" y="3170966"/>
            <a:chExt cx="755827" cy="304800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3B6D0F5-96A8-4613-9B04-52C3C5E22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39AC6D-ABCA-4E32-9112-9DF78B982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AB6A2C7-F124-488F-9ECF-95EE28E6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13621FA-D5D3-4C40-BC69-6DE880782A0A}"/>
              </a:ext>
            </a:extLst>
          </p:cNvPr>
          <p:cNvGrpSpPr/>
          <p:nvPr/>
        </p:nvGrpSpPr>
        <p:grpSpPr>
          <a:xfrm rot="16200000">
            <a:off x="4220039" y="5530161"/>
            <a:ext cx="755827" cy="304800"/>
            <a:chOff x="467710" y="3170966"/>
            <a:chExt cx="755827" cy="3048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01F6B13-52AE-43C0-BD87-77A3615EE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87C50DC-6313-4051-9CAE-13E1CA444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3EEC110-8608-41E3-ABCC-FE3E1B894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A2043F-791B-4286-A4DC-B6F5B4E7C9A6}"/>
              </a:ext>
            </a:extLst>
          </p:cNvPr>
          <p:cNvGrpSpPr/>
          <p:nvPr/>
        </p:nvGrpSpPr>
        <p:grpSpPr>
          <a:xfrm>
            <a:off x="1984985" y="2763517"/>
            <a:ext cx="755827" cy="304800"/>
            <a:chOff x="467710" y="3170966"/>
            <a:chExt cx="755827" cy="304800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61CD36-9F55-4600-BFD7-C639C276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A271A3D-4DA2-42E5-93DE-344B5F7853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144B38F-B0C5-4F23-BE3B-488639FA25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B7C3E-A82F-46A7-B817-4DEA6B5A66A6}"/>
              </a:ext>
            </a:extLst>
          </p:cNvPr>
          <p:cNvCxnSpPr>
            <a:cxnSpLocks/>
            <a:stCxn id="75" idx="2"/>
            <a:endCxn id="150" idx="1"/>
          </p:cNvCxnSpPr>
          <p:nvPr/>
        </p:nvCxnSpPr>
        <p:spPr>
          <a:xfrm>
            <a:off x="3084394" y="3433627"/>
            <a:ext cx="1018616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2EC51-21F1-4B55-8936-3A4F0D76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44F7F-1FEF-43D2-BD24-E147B9D9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97C4D-A552-48B8-88A2-20DF6CC7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49</a:t>
            </a:fld>
            <a:endParaRPr lang="LID4096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EB8194-DDC3-4392-AAC6-18CC64C976C7}"/>
              </a:ext>
            </a:extLst>
          </p:cNvPr>
          <p:cNvSpPr/>
          <p:nvPr/>
        </p:nvSpPr>
        <p:spPr>
          <a:xfrm>
            <a:off x="4371691" y="1073790"/>
            <a:ext cx="2478385" cy="5372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No direct loops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3E64E4A-5739-4AEA-AFD7-38F09687860A}"/>
              </a:ext>
            </a:extLst>
          </p:cNvPr>
          <p:cNvCxnSpPr>
            <a:cxnSpLocks/>
            <a:stCxn id="75" idx="3"/>
            <a:endCxn id="55" idx="1"/>
          </p:cNvCxnSpPr>
          <p:nvPr/>
        </p:nvCxnSpPr>
        <p:spPr>
          <a:xfrm>
            <a:off x="3573651" y="2944370"/>
            <a:ext cx="20372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F26CCCD-15B0-4B71-AAB8-090A72077777}"/>
              </a:ext>
            </a:extLst>
          </p:cNvPr>
          <p:cNvCxnSpPr>
            <a:cxnSpLocks/>
            <a:stCxn id="12" idx="1"/>
            <a:endCxn id="55" idx="3"/>
          </p:cNvCxnSpPr>
          <p:nvPr/>
        </p:nvCxnSpPr>
        <p:spPr>
          <a:xfrm flipH="1">
            <a:off x="6589396" y="2944370"/>
            <a:ext cx="20372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0900433-2B2C-4210-A75E-5A8AF130E764}"/>
              </a:ext>
            </a:extLst>
          </p:cNvPr>
          <p:cNvCxnSpPr>
            <a:cxnSpLocks/>
            <a:stCxn id="12" idx="2"/>
            <a:endCxn id="132" idx="3"/>
          </p:cNvCxnSpPr>
          <p:nvPr/>
        </p:nvCxnSpPr>
        <p:spPr>
          <a:xfrm flipH="1">
            <a:off x="8097269" y="3433627"/>
            <a:ext cx="1018618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DE91F8D-1B13-4443-A735-3C48252E56D8}"/>
              </a:ext>
            </a:extLst>
          </p:cNvPr>
          <p:cNvCxnSpPr>
            <a:cxnSpLocks/>
            <a:stCxn id="55" idx="2"/>
            <a:endCxn id="132" idx="1"/>
          </p:cNvCxnSpPr>
          <p:nvPr/>
        </p:nvCxnSpPr>
        <p:spPr>
          <a:xfrm>
            <a:off x="6100140" y="3433627"/>
            <a:ext cx="1018616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02CDD28-CA11-4FFA-9A6F-77E0AC7AFF84}"/>
              </a:ext>
            </a:extLst>
          </p:cNvPr>
          <p:cNvCxnSpPr>
            <a:cxnSpLocks/>
            <a:stCxn id="55" idx="2"/>
            <a:endCxn id="150" idx="3"/>
          </p:cNvCxnSpPr>
          <p:nvPr/>
        </p:nvCxnSpPr>
        <p:spPr>
          <a:xfrm flipH="1">
            <a:off x="5081524" y="3433627"/>
            <a:ext cx="1018617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C71D1-F31E-4071-B2C1-8C85EF2E3B60}"/>
              </a:ext>
            </a:extLst>
          </p:cNvPr>
          <p:cNvGrpSpPr/>
          <p:nvPr/>
        </p:nvGrpSpPr>
        <p:grpSpPr>
          <a:xfrm>
            <a:off x="8626631" y="2455114"/>
            <a:ext cx="978513" cy="978513"/>
            <a:chOff x="6598134" y="3867806"/>
            <a:chExt cx="1512992" cy="15129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95E29C-136F-4BA8-9FB8-BD9A35ACC4C1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4EB70-A18F-4224-A8C4-B9A198A2524D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7F67D3-D024-4E6F-BD2B-55372BE79F7E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215E2-4AAC-4145-BFF4-D8D02362BD24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7078E-ECDE-42AD-99A7-86A437C6EBF9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62957A-6E2B-4B99-8565-6D2DDFA55F33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3A1911-B991-462F-B1D2-4D3062295B18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9F709D-AD4E-4CB7-9B03-A78281A5F9AF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6CE60C-B88B-420D-BC18-295794DA7F7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A1A3CE2-FCA7-4001-A309-F41BC0D59AA7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432AB-D36A-46E9-8622-279D436A5844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16A21-91E4-434C-B9EB-23CC891938C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6908BA-9A69-4D2D-9C62-A4FCEBF006FC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90ABB6-CDDC-42A7-BA03-6C3D04730958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CC259C-37B6-450E-A3F3-F3A28C440154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44316A-B97D-4DE4-AC59-E5947C19C4E9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D70195-74C4-4009-BFBE-F03EC7E9C824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E854F2-61F7-491E-88CB-0E9EB0561399}"/>
              </a:ext>
            </a:extLst>
          </p:cNvPr>
          <p:cNvGrpSpPr/>
          <p:nvPr/>
        </p:nvGrpSpPr>
        <p:grpSpPr>
          <a:xfrm>
            <a:off x="5610884" y="2455114"/>
            <a:ext cx="978513" cy="978513"/>
            <a:chOff x="6598134" y="3867806"/>
            <a:chExt cx="1512992" cy="151299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835FB89-0D72-4FD6-94E1-AC5B699D0FBF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D8A756F-BC05-42F3-A056-BA7FC3587B96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0495107-E841-4A4D-A023-5552BD67173D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722EA-7614-4797-8BD9-43ADAAE61EA1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8C3986-DC6F-484C-8923-8E3B87029B7D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4C44E61-9635-4BFB-81E9-83695A0B485D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A0B4B6-A0DD-4400-A75B-E5196A6CF65C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DAA2316-6BAB-437D-B4C8-51D4E8699003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AF67C-980B-4199-83B0-9D21254138CA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DFEFBA8-741B-4DD1-8DCB-F1660132433E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F2E1654-B987-44BF-BE5D-32DDBE55DA53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A92E423-C0A1-4A49-B21F-1821A3729E95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E883958-EC99-413D-84DD-E359353A849D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390C2DD-F667-436D-86A4-AC7F5E605483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90F24D3-4784-4F72-8E3D-D856C1A86B79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A0963E-9DEB-46B5-83EC-D60F4B13F40C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E17333-420F-44FC-9BEF-17BD42A1E493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7E9AEF-DA40-4D5C-8F7D-79BBE510E8FC}"/>
              </a:ext>
            </a:extLst>
          </p:cNvPr>
          <p:cNvGrpSpPr/>
          <p:nvPr/>
        </p:nvGrpSpPr>
        <p:grpSpPr>
          <a:xfrm>
            <a:off x="2595138" y="2455114"/>
            <a:ext cx="978513" cy="978513"/>
            <a:chOff x="6598134" y="3867806"/>
            <a:chExt cx="1512992" cy="15129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E0C531D-55BA-4886-ABFD-C9C2D36319A9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806E5EE-1318-42F9-9E85-476B553BF522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A5CFD8-0864-4D1F-AC46-D0FEE27677B6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1CC97A8-7C12-48DB-80D0-A00495E53870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95ADDA2-8414-4799-8764-47E2AD805995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6CDA1A8-B227-4B55-80E1-6A64D8506AB8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58F9F94-68ED-4B2B-BA8F-6104A433D069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355BA90-987E-440D-A87E-47C4B632F30D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EA3C494-4A70-4349-B797-87A83E882306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F618B7C-5B84-4819-8C4B-2DF835BA243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EDEAA72-57A9-40F4-960E-11C5D7D647B5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A5C8B6C-32D0-448E-8608-988EECCE90D5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4FA8382-2D87-47EA-BD49-59FBB6FE0C2E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F358248-63C0-4951-A677-00705EB00DD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C30C8F2-724B-4404-B562-65E21C6662BE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27843FB-0B1F-4762-BB40-0564804C337F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C3C931A-BFE0-4396-A966-D67D31BF54BC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A5E0948-DD33-412C-B146-102547FC26C4}"/>
              </a:ext>
            </a:extLst>
          </p:cNvPr>
          <p:cNvGrpSpPr/>
          <p:nvPr/>
        </p:nvGrpSpPr>
        <p:grpSpPr>
          <a:xfrm>
            <a:off x="7118757" y="4612047"/>
            <a:ext cx="978513" cy="978513"/>
            <a:chOff x="6598134" y="3867806"/>
            <a:chExt cx="1512992" cy="151299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7669A01-D409-413A-97E9-8825D6EFFF42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0510EAF-AFCC-4CDB-9004-380142876E01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B3C8013-4636-4816-9652-BE326C487914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D6519CD-E3F6-469C-BFB7-FE034B50C819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EB0DBD5-9A9F-422F-956F-ACD0D7FFF9A6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D3962CE-8748-42FC-BF00-76CED5E75E28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176AF93-DAF5-4131-93E9-D2F6FFD70E85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510394-BDF9-490A-A1C9-5291AB110FD8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0441E62-40D5-4986-8CC4-05E86B0EA9A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1222238-1257-4C60-B619-0079BA5EE1F2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AD705BD-FD98-42EA-978F-2523F6F293C7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933B53-07B5-4F74-84EA-B63DDD22C39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03F259-595D-4CD9-BA47-24E0CE4171D6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BEEE10D-1EE4-42C1-B594-1AFC503ECFF7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5E778E8-0CC4-41AA-AA9E-95A6E2CAF263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378337E-BB09-4177-AD28-A5A8A10513DE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DAD4785-7754-458E-90B1-173827ABE099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41BD791-E81F-47DD-A51F-13EB90EA806C}"/>
              </a:ext>
            </a:extLst>
          </p:cNvPr>
          <p:cNvGrpSpPr/>
          <p:nvPr/>
        </p:nvGrpSpPr>
        <p:grpSpPr>
          <a:xfrm>
            <a:off x="4103011" y="4612047"/>
            <a:ext cx="978513" cy="978513"/>
            <a:chOff x="6598134" y="3867806"/>
            <a:chExt cx="1512992" cy="151299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5896293-55B2-4E99-B56F-D7668DBB3537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093ADE1-8FB0-4F65-AC16-4619ED761906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353F86-0779-41F2-B166-FEE7F2CE1F46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D3784DF-A2F4-4EF9-AE3C-7D3E0A31A838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40A1601-9683-4C1B-84E5-A2ACBF6B740C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B43AA4-8691-4360-88F9-FB216211F870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0F99C74-9F60-4F6D-8F4A-6739DF255C90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60B3848-466D-4F6E-B3D9-1A27390F2CDE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6A78C07-F0A5-483C-80A3-653F3D38ED4F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29AAF79-CA68-45A5-BBD8-C4324DA23BC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22CB26-59DE-4EEE-B06D-8D3529D2E902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AD7696F-4079-4C0F-B7EA-539A5FDB959B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77AF989-B594-4F22-8DCF-E06D90182CE1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CC6DEB-8123-4041-A606-1511B16A373F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52CD395-862E-4F70-8AC4-60FD5E646D9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8DD7EBE-E607-475A-9FE5-9A0C1CDEFBFE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7D9D897D-AD06-40F2-B7EF-1E37E09B2194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14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3CDE-BE89-5E4F-ABB8-91D648C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we solve this at the Physical Layer???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B89D7D-8C8F-6D47-9B14-74E40EF31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20" y="5356887"/>
            <a:ext cx="680224" cy="6802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3200-525C-9843-8CB4-FEBFDE32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C2D2-52E4-F946-86D7-EA1462AF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</a:t>
            </a:fld>
            <a:endParaRPr lang="LID4096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9C788534-6E06-8944-A002-1AE9E9A5D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69" y="4455577"/>
            <a:ext cx="680224" cy="680224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88017C0-DC58-0843-959B-0C68A2B6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43" y="3130213"/>
            <a:ext cx="680224" cy="680224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50A9604-2061-CF49-9244-C781A4E0D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76" y="1957611"/>
            <a:ext cx="680224" cy="68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C0790-1263-4240-BAFB-19B95B4E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32" y="1805346"/>
            <a:ext cx="680224" cy="680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D9451B-73D5-A142-A19A-CBD0E7B02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2" y="4455577"/>
            <a:ext cx="680224" cy="68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C47D9-CD41-6640-81C5-4743D2AD3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76" y="5356887"/>
            <a:ext cx="586368" cy="586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4ABE7D-C55A-8441-9DE0-CAB10D0A0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8" y="3037566"/>
            <a:ext cx="678365" cy="6783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37CB-92CA-7E45-982D-D7429703C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19" y="2501304"/>
            <a:ext cx="3500919" cy="35009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5451EC-B52F-FB42-BDC4-2BC03C415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6" y="1324355"/>
            <a:ext cx="1036840" cy="1036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FB7096-F571-1747-984C-B58DD76A3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35" y="2509864"/>
            <a:ext cx="1036840" cy="1036840"/>
          </a:xfrm>
          <a:prstGeom prst="rect">
            <a:avLst/>
          </a:prstGeom>
        </p:spPr>
      </p:pic>
      <p:pic>
        <p:nvPicPr>
          <p:cNvPr id="22" name="Picture 2" descr="data:image/png;base64,iVBORw0KGgoAAAANSUhEUgAAAOEAAADhCAMAAAAJbSJIAAAAY1BMVEX///+AgIB7e3t4eHh9fX10dHTn5+ewsLCLi4v09PTh4eHLy8v8/PyBgYH4+PiIiIiZmZmlpaXs7Ozb29vAwMCQkJDR0dG4uLifn5+kpKTBwcHNzc3U1NSbm5utra2UlJRtbW2vmB5GAAARoklEQVR4nO1daZurKgw+BbTaulVr7d7z/3/l1SqasAhYbTtzTz7NMzXKCyFkgfDnzz/6R//o/0VR0lD06WbMS1GSF4fzepeVacwYIZQQxuK0zHbr86HIfzbc0L9UpzKmT1BshYk94dK4PFYXP/x0UydQflg/UkJlZCLVT1CSPtaH/NNNdqDwek8ZNWLDOAlL74cfMZb+vvSoCzgAk3pB5X/1xIw2VUDJJHScCA2qzbeCzPfli/D4UJZ7/9NgFHTI6qk0A74nRsKyy3cNZFjFs8HjIOPqe/SOv5tFOkUi9PQdwlocJ6pOMzF6LD4N709xm1k8BYwk+yxGf1l8HcbPyWp+Wkw+EUZ6+oxFl1SLj9+AsUreD/AaLKE/dUSCw5vxhce3DWBLjBzfujxu34zviZFu34Yvz+jb8TVEszdpnMvq/QPYElu9Yxij3WcGsCW6W9wg99N3qlCZSLrw+r99yxo/RoyelwR4/6SEcqL3xfCFj89KKCfyWGhp9NNPSygntsxkLJzCg8sSYwv4VNtvmIIDzW/g7L8LYA1xPy/Aah6ArKVZ3kWr7wHIGPU8j7K0zLLb8XjLynTV/uclrHQ9H8DpyyAjlMTZeltI6aUkL7brW8rodDdlvoVx4ggyStNjVeSjlmS4OZ+aHNU0iDON4iSAjLLj3reLPUT+9rSaBHKeuThBi9ait3PMlCXFfeW5g5xDo7qvg4Rm10k+TnEizpPy9XWxcATIaLCfbjUm29JVWumL1o3v9j1Gs8OLLmpxJG72PXvJRg2djG3mHTevwXuSf3caR5a+4mk8HD7FvNnC7/nORemwx/Qv3R3khT7mGD9O+c1hHMnkld9BjZJ47ph0Edh/fapC9a0/8UpeQauYorO92UonzY/IWsvQUvcBC9zhfauL89pHnlk6RYPvLCch09kVeXWz0XJJ3OyiUf9mHdojO3eAtpOQBMrWhefyb2Bplj4I8dJKOZL5w7IZ7lMxt3tx7cEoYET1sk2ZJcB6FDPS2Ho3pbFgbfe75jQyO/HwFF0XbYNauNhKENFiAHwVWpM8111GU5XBd7WTVJa5AbSTUUYUErqPn00iAoqKDq3fesLaknRajbC1PPC5XSLBTU5Dq3eSUuryaEvavqF4/Y9qtQgQUk/wXSOezyKKhSe62TXHxXo72ggGPUrz5ppSZYeGTUocIlzRDAPJ+y9SRQrNKozCjvYADzZ9JkdJalOLdyceovwphAhhrYNxlwM3TWEAWukbYm1XJYHFEMoxkn1vg7AAA4yfP2CEKxbjmXoeQDCyFsXj7JmbZK+9K4shlCIkObAjKRqesHPcBYT1zMN66gT6lcTiMNroPmIZtsmnANwCf4deEEBu/YkIa4hoFKMYfsGTvmAD0W5RPJllVBTRBKa+8YyPeh9TQrhiDA02NvWpaPOdzRDZyQaghUtBBSswR7uHYtSywbyVEYozB4f1mCipFurGyskwWzNEMB8KFCHDCwVotAKhaIkIMQVxETcvGuxmBmgOrrESK7otUnM4plCA31QIhTXHF1SAOBlvxt63CL2Zh1DQ8kLE2INyEsJflAiFcRLVuLDomtcx8yAWRkUq2GPC5GBoiiLbSI0QT50oFb+Gp7xZzxPTIBrtNWGzx1oQarQUXtCPGoQr5J8X4spOsS12MK38JtttY5qFBL9AVG9onQzxbzqEOFQmzRJhFMUulcigTo1rYTqi3jEMKQ6iQ7iiV8CUS68U5mJpaOL4mhgaOwhJ+fYvxYR0XyH8Gmr5UL/cPeGl9C/SqMZEAx3zokwWqeAzbCSCI+wLvw3TLRTZYJsS+a0FWp5Mts2YdYotQwXFX3FUp5zeyothCL05A/fTKTfo0xE/0bDa29m1byCDgaoPSpnmMHMJhCxJptmkTSka9MyyGzud6DA+iEQThY8MK82k3MBCNJ7YFH0DTgZ7BnvuHyaDB0TVKrEa75dAyfQpGvejmHpJDH7OEBoFTjkchuhFDB5NfBUB2c/Hfw+V/FABKl+A9saNKw2l+T2uSZGj+vAUlIIHmOoBaJeqfv8LWlUpn4C6TnKzECktt3EhZfDlqtGGGlotQlrfgn8CGL25coRQN4u+MiaFmIb2faJU1VAu1sr2mRCiXlQvB9B3G4+ferJ1Mr6IUhCbUWtqYO5KoQhLhNBP3CvnDBzEcHwiyrbpbowBxXeU3QuDBxo9Zx5DYPdq9B7Ud/fRFst7bEbFGvaIrxRn2LsanWVEuIoHIdTIARzm8QUDKr4nqae24tOawfaAGGtcFDNC2H6NTJXDE9GobmRiCmM0ZQhDhIn6QTI8oZsgQy9dNAhhTEqjF6BCG13fJCdRrf740/shoqB5bTnELHRRhsL0jlrHD89oELLd0JTt6EQU85vjxjodVl1N48Aar5se5idsniE2r1nJOxbD8fXzJ5Kw7VRMifwCEnbC6Ob+DybBGRr3DX8kCT6i1Qaan0VCst2UDPiBhIM1iSnY/RMJGmKKhM8vIOgPGZP3jKRBivYjEFb/h8E1htX/iemnuBSE8mSGhAV7nqTwQRKdbZv1NF8PfOxWd1l0BZvDZa6VzHVsucC3bg3XxpFLRcgyVfubPXXxkU3/VG//Dl6C9Ez/HypxDZZr5+OMcnFhG9KxgcSlRAgj36N295Dp4MYrSCPyfuSvG1IKvdf84I8MCxR/iCcKBk3X6/gxrs4XTUYBYtvbkNzm3iQfMSq7etw/BJslbLi6fwGPPtBznfVcSoRwA4AhrcbFq4tWwZgGdxd5eOFMJK4u3QdXYM7FOwHMEiJwgcgGz8EHMpcSIUyyGbKqvaS0MoksvtYX7+UW9FXP1UoXig21QtM/AXy3fvYouI5aLiWBeIAh9jiYB63r2uUR2/9dnx3rdZoZ7ujpuTotCLla/5bnlDHXH8gV67mM/hAM1ZhMGi5wm0Z0uLi1IYdWSfBQJ/LvOdczPM3FreXqttp0XEjcMFc3l9YKLuNGXxiYM1mlXAifmrITHN9rv9QE9fo5huzbnqv5Zxdl2nRcjXD3cwxNEi6EWq4O9HggqiE2AIyMdjfPGOyGLenr7tBEYw9x/S1oN87VzLrOSlx7bZsb4ebzWeAKOq7jwHXvZgHkMm7fgjF0TfwMEE851p5yN15R2v2RpMPuY0G7ca5a83fjNXDFA1el59pxrpOJS0FkML3NCHmcr9YJneDUQ9dpnDvrdUpqwdWJwI71sSKRaz1wFZwrlrjM7hBEaLGDunv0wbqxvxMumxvKp44UDudcZc/FuJQVPddGCqK3/6+d1o6/nhv0YOSSiLqMYb8cVHSQF77yx9yKX4vvGbhacQsBVy+NUv5h4LoPXEcTl0xOUtrrvc3fYc7zKbHm4WxJcESu54LWxdvv3EOVv9Vpy+LvBnCFiMusHBFCm8c7MUu6LNrTKOkM5003NRTaTeB6GiVcuDujSuGb9lx/XLh0r3mSzSmgLmuyBaPezfrooBUcznXRcylSMJirNUc7K3OES0Y4ALTQS0LoqouvwoyTMtiDuTp/gU7jgjHsUGaSCdo0VjF9+IXO6EXJ76she9/bLsg1teZCm84M275aSuWXjBLKMHNVDbtJKThKrtTIdTBwWZxcwr6FzalfKDq9gQ1OV6gjkpCrt3gAl1rc1Fy5gUt8CfQPbeYtPBjWG70gXa4RHMCVKrg0CROw0XPgGqISVseUkY8/Hqfhbe2nD1DVQ1M0cjDUI4Azrl+pNF7sNC4BIYzTGOIBnKUbjgR8oH+NWmNALuBZ9SEBvcYIFVyVkQsSUmhWB39XLL4mTTkB7ATuGgThWfsGlqq47kauQstlWZsLxUttq0HROAhioQLAM0bNxrronVzwBTDm/fvzFobY6s8klHv6/fnD358D/h/k8X//Xozfv59mfE9UHKQ9aR5J+0cCnbPZvyLQfyx2eI3+kfY5YZfwuKUXmh6EG1Z1JuDwEu2cgJKlCWnD3exjwyJV4hu1vaG7pjHrgfOmC0ab95dCRyRRRwuhzz0a9Zb2Jo7vLwVJPE1czhuW11AjPGaE7DEMkMaQhIaK2/5Swx5hIKbqQKUHjEDN4mpGCAdILVRQ9hz3CBv2eYNYhHqfN1x9NB6DxS5ocCBL3Xxv+j5vw159GBBQH6oCQRHN0mNGCLSIpngCbLfrXn3DeQuwuKj7Dh4wVVevMJ9GAMphqz5vAXSt83kLw5kZqJkySmSCJdgq1QOg2NjWU/1OYNEQ5TcIXCrGD60rzswYzj0R8O7NfS3THUzVXPUAqDVXKH9fg15MlL/fYfEF53NPprNr33MIuKUJZ9dM1ZPejmGcxoPY6vIfhjOk77sTzIamnCE1+YjfdJTbFKXXlMYwneX+pkGcdpbbeB7/A7cs6mjaeXxT5Hvea09eIkNIQldTwVgXw6lA6JI0uS6GsbaJQ4HQRWlybRNj+sL7/P3DDb1Qn8atxlASpAGmFFqvlfjrIOOHWPgphl13Fhnr35GzZ6wxNNI7xjpRQg1AQapRLUsxDMH0vgUqkZbE0lxBxcCM18KMVjF1rPUl5QzRy8XZokeI/HEZALaJX6v1Zd4BgEt3So4ezIaIx7H19dqgLSG7fcIqZazXNl6A3li8VKi8uBdEkY5sJNEhxCpaulNDKEj3as09i7qJeDUVRZFBwwdLhHYMUZE3qW4iBnh9tW6iTe1LvGQI0wYXTkS6WVf7EtmQojkmADRnH4y1L2221mirVD+bBEcEBX809UuRGhEntjAHE+OdGxZFaC1q0AbYrsUFN3GQCxaHtKhBK+4E8gQDc5YatBZvEVMCG3RdCpY6EHZTISS4y/G3GV4H6/4y975FHWGrWtBC8b28hEdCEH5wT4aqFjR2c4S6puJ9qnPVgraq5y3EWxNYpRm7yoPqUtTzxi4n3hFCxeviLbbRWNY9nFST/QJqsjO1VSDXZBdSfEiNiFNwzprsdnX1xeRVXvYtELwXXvRfREhKHDSAWkm+ftuiIrt1Xf3X70YQrIKucQJCeotUTz27SG7qvHcjWN5vIdl/w/0WwoRvxwwjFKcyMPGWv99ihjtKhKjVlYgIxcjd4DHQ+A13lLxwz8y5vWdGXJd8dHfQ1ouFadZ/8F33zFjfFaSIS+6fB+VFIYyO8BiwKODcltHcFWS1nck1nvvCfU/JubnvSbqr7DIgFFG0l3y8974n+zu7dqo7u65HQlXg1fQESDQXfC52Z5f9vWupMoKe79O/lhDzmI3cu2a7XXZC8VH7u/M066xfWWnvjUfTj9yd53L/ofr6PDu63j52/6HTHZYKFWhJWsZov/Qdlv+De0gd75Itf+Bdsj/lPmDXlRDS77/T2f1e7scM93I7fvNFyXG/Wz2tXrhb/fz2u9WdFGpHOvvLSM216q5nBubYP2F5jgoSo+R0cBvJpLivXNQLB6jL2DuRte2LQbLb3rezAxJ/e1q5SmcLcKbNE5MgNt4jTW9VkY9KbLg5H1MyCd6cu0Osggg6lCTO7ufCF4U2yYvt+pbWAj35uI58E+p0mjiKHCZrSuNSlpaP7HY83h5l+qzbS+0NTyXAWff3vAYRgm1ollfNvYFpgkZdlubRopDc18VFaYl9hMVM0jUHMbbI3iXfyQxfkpiU1ZiJwuw7zvCRbLkthNMXxhlpzmVQJuvg12LElt6r7KeflVQ5sTg7RebtAgsS3b1jP/1l9SlJZas3XatlH6mdl2jmnJuYTNvpDsFkYuStxyFC13jR6/jEzSeL0zV4p1IlwdXcpLkpqd42jEyR+n4Lhbu3rP+Mnt6nYUTyb4uPIyO3xdf4USqWxchI9vkzHsVxMVll9Ph5fA35O7qEXiV091n5hBRW8czCykj8Qv5jETrc2Gwg6zdl33Wxa0v5viRzSCuh5f57xBNTtKmCF6ckoUG1+aoTxxL5+9KbqFwZ9QLdzprvovB6T5lbyJ7VUy+9O2bkPkv5df1ockpGnPUTlKTZ+vA5y2w6hf6lOpUxpYRI2YrmH4RQGpfH6iIlpn4URUleHM7rXVam8aoB1WSy47TMduvzociT79YqzhQlDf0yUP/oH/0jI/0H2CkQiHiI55AAAAAASUVORK5CYII=">
            <a:extLst>
              <a:ext uri="{FF2B5EF4-FFF2-40B4-BE49-F238E27FC236}">
                <a16:creationId xmlns:a16="http://schemas.microsoft.com/office/drawing/2014/main" id="{8A1569C0-3B7D-A240-881B-9CEA33C0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55" y="3959815"/>
            <a:ext cx="578595" cy="5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AE81AB-A12B-724C-9F7A-A618CA6610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18" y="4842616"/>
            <a:ext cx="586369" cy="586369"/>
          </a:xfrm>
          <a:prstGeom prst="rect">
            <a:avLst/>
          </a:prstGeom>
        </p:spPr>
      </p:pic>
      <p:pic>
        <p:nvPicPr>
          <p:cNvPr id="24" name="Content Placeholder 6">
            <a:extLst>
              <a:ext uri="{FF2B5EF4-FFF2-40B4-BE49-F238E27FC236}">
                <a16:creationId xmlns:a16="http://schemas.microsoft.com/office/drawing/2014/main" id="{118E2F54-295A-0342-8DB8-D9C48C47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3" y="3941306"/>
            <a:ext cx="680224" cy="680224"/>
          </a:xfrm>
          <a:prstGeom prst="rect">
            <a:avLst/>
          </a:prstGeom>
        </p:spPr>
      </p:pic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2AA26902-2EBE-C140-B7A4-AC14B1309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42" y="4051398"/>
            <a:ext cx="680224" cy="680224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00224D57-65BD-4746-8DAE-91CDD436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14" y="5182405"/>
            <a:ext cx="680224" cy="680224"/>
          </a:xfrm>
          <a:prstGeom prst="rect">
            <a:avLst/>
          </a:prstGeom>
        </p:spPr>
      </p:pic>
      <p:pic>
        <p:nvPicPr>
          <p:cNvPr id="27" name="Content Placeholder 6">
            <a:extLst>
              <a:ext uri="{FF2B5EF4-FFF2-40B4-BE49-F238E27FC236}">
                <a16:creationId xmlns:a16="http://schemas.microsoft.com/office/drawing/2014/main" id="{822F7FF3-AB56-944A-871B-AB65CA7F7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4" y="2238823"/>
            <a:ext cx="680224" cy="680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A2B8DE-DC43-5B49-B182-3580133D7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558"/>
            <a:ext cx="680224" cy="6802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5326AB-74A5-EB4C-AD47-4174BA3F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55" y="4051398"/>
            <a:ext cx="680224" cy="6802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EF815F-E3CE-0F4D-8681-57AC5BDBC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89" y="3941306"/>
            <a:ext cx="586368" cy="5863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B63CA8-B3E1-8C4A-9315-5508A8E8F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59" y="5089758"/>
            <a:ext cx="678365" cy="678365"/>
          </a:xfrm>
          <a:prstGeom prst="rect">
            <a:avLst/>
          </a:prstGeom>
        </p:spPr>
      </p:pic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35B6CB6D-3EFF-654D-9AB2-FE956BA05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43" y="3106894"/>
            <a:ext cx="680224" cy="680224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2409A73F-F3EE-F04C-B510-90C1EEEE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85" y="2158020"/>
            <a:ext cx="680224" cy="680224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D2A0195-C1BD-3F40-B9FA-A57619C3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78" y="3157483"/>
            <a:ext cx="680224" cy="680224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57C8E4F1-AF64-5A4C-A0CF-464EA8FFD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67" y="5022505"/>
            <a:ext cx="680224" cy="6802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40DF0C-66B4-9B4F-BACD-5798CB76E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15" y="5016775"/>
            <a:ext cx="680224" cy="6802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38BF39-FD16-F64C-AD6B-6CD2D1F50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98" y="2158020"/>
            <a:ext cx="680224" cy="6802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FF8972-8305-FE43-ABB2-8E012597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99" y="3106894"/>
            <a:ext cx="586368" cy="5863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06101A-4B94-D045-B0B1-72E70BCEE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23" y="3064836"/>
            <a:ext cx="678365" cy="6783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8E8B1C4-E51C-2641-9BF6-470EA1ABEEA2}"/>
              </a:ext>
            </a:extLst>
          </p:cNvPr>
          <p:cNvSpPr/>
          <p:nvPr/>
        </p:nvSpPr>
        <p:spPr>
          <a:xfrm>
            <a:off x="5201228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6EA1A-2C97-5549-B0C1-9D66C67037E9}"/>
              </a:ext>
            </a:extLst>
          </p:cNvPr>
          <p:cNvSpPr/>
          <p:nvPr/>
        </p:nvSpPr>
        <p:spPr>
          <a:xfrm>
            <a:off x="5694929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E25CD9-633E-664A-AC7D-191CCD84E7C5}"/>
              </a:ext>
            </a:extLst>
          </p:cNvPr>
          <p:cNvSpPr/>
          <p:nvPr/>
        </p:nvSpPr>
        <p:spPr>
          <a:xfrm>
            <a:off x="6188630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DDCD22-9E03-0340-81E4-6D0EFB156827}"/>
              </a:ext>
            </a:extLst>
          </p:cNvPr>
          <p:cNvSpPr/>
          <p:nvPr/>
        </p:nvSpPr>
        <p:spPr>
          <a:xfrm>
            <a:off x="6682331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6B5497-E689-1F47-B608-5C29E2043E75}"/>
              </a:ext>
            </a:extLst>
          </p:cNvPr>
          <p:cNvSpPr txBox="1"/>
          <p:nvPr/>
        </p:nvSpPr>
        <p:spPr>
          <a:xfrm>
            <a:off x="1065956" y="19130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13D4EF-6230-A64E-B26B-A40120F093C1}"/>
              </a:ext>
            </a:extLst>
          </p:cNvPr>
          <p:cNvSpPr txBox="1"/>
          <p:nvPr/>
        </p:nvSpPr>
        <p:spPr>
          <a:xfrm>
            <a:off x="311680" y="326234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98051F-990B-7144-AB12-1F7F864E5A27}"/>
              </a:ext>
            </a:extLst>
          </p:cNvPr>
          <p:cNvSpPr txBox="1"/>
          <p:nvPr/>
        </p:nvSpPr>
        <p:spPr>
          <a:xfrm>
            <a:off x="476206" y="472042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644EE-A3D5-AF46-B66F-EE3CF39895B9}"/>
              </a:ext>
            </a:extLst>
          </p:cNvPr>
          <p:cNvSpPr txBox="1"/>
          <p:nvPr/>
        </p:nvSpPr>
        <p:spPr>
          <a:xfrm>
            <a:off x="2081975" y="55354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44701E-BB38-FF49-99EE-D361494B6320}"/>
              </a:ext>
            </a:extLst>
          </p:cNvPr>
          <p:cNvSpPr/>
          <p:nvPr/>
        </p:nvSpPr>
        <p:spPr>
          <a:xfrm>
            <a:off x="7176032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2F2884-8BFB-9F40-AA9A-DD4FACEC488D}"/>
              </a:ext>
            </a:extLst>
          </p:cNvPr>
          <p:cNvSpPr/>
          <p:nvPr/>
        </p:nvSpPr>
        <p:spPr>
          <a:xfrm>
            <a:off x="7669733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249417-4E03-D545-AAEF-15982480B31A}"/>
              </a:ext>
            </a:extLst>
          </p:cNvPr>
          <p:cNvSpPr/>
          <p:nvPr/>
        </p:nvSpPr>
        <p:spPr>
          <a:xfrm>
            <a:off x="8163434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CF006E-D59E-D04D-B0F5-53E34153CBDE}"/>
              </a:ext>
            </a:extLst>
          </p:cNvPr>
          <p:cNvSpPr/>
          <p:nvPr/>
        </p:nvSpPr>
        <p:spPr>
          <a:xfrm>
            <a:off x="8657135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D5D8CD-230B-B646-8CE4-20E79F714EFF}"/>
              </a:ext>
            </a:extLst>
          </p:cNvPr>
          <p:cNvSpPr/>
          <p:nvPr/>
        </p:nvSpPr>
        <p:spPr>
          <a:xfrm>
            <a:off x="9150836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8BB04D-754E-E04F-8F5B-FBFFB6F30963}"/>
              </a:ext>
            </a:extLst>
          </p:cNvPr>
          <p:cNvSpPr/>
          <p:nvPr/>
        </p:nvSpPr>
        <p:spPr>
          <a:xfrm>
            <a:off x="9644537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7C89D9-CB90-6A47-9310-ADC0434D0D21}"/>
              </a:ext>
            </a:extLst>
          </p:cNvPr>
          <p:cNvSpPr/>
          <p:nvPr/>
        </p:nvSpPr>
        <p:spPr>
          <a:xfrm>
            <a:off x="10138238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ECA2F8-8334-A045-ADA8-790F48202AFE}"/>
              </a:ext>
            </a:extLst>
          </p:cNvPr>
          <p:cNvSpPr/>
          <p:nvPr/>
        </p:nvSpPr>
        <p:spPr>
          <a:xfrm>
            <a:off x="10631940" y="1396021"/>
            <a:ext cx="494104" cy="57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3E8907-FFB6-464F-96EC-8752C15E83D3}"/>
              </a:ext>
            </a:extLst>
          </p:cNvPr>
          <p:cNvSpPr/>
          <p:nvPr/>
        </p:nvSpPr>
        <p:spPr>
          <a:xfrm>
            <a:off x="6183024" y="1396021"/>
            <a:ext cx="271551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4ED368-EAFD-E845-AEBC-40309D6A5735}"/>
              </a:ext>
            </a:extLst>
          </p:cNvPr>
          <p:cNvSpPr/>
          <p:nvPr/>
        </p:nvSpPr>
        <p:spPr>
          <a:xfrm>
            <a:off x="6697669" y="1396021"/>
            <a:ext cx="250607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9A60E9-3E00-0E4A-A5A8-65F9F25C33C8}"/>
              </a:ext>
            </a:extLst>
          </p:cNvPr>
          <p:cNvSpPr/>
          <p:nvPr/>
        </p:nvSpPr>
        <p:spPr>
          <a:xfrm>
            <a:off x="5204792" y="1387129"/>
            <a:ext cx="505475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571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D19CDB8-0835-9D47-952A-DC252A1CB3BA}"/>
              </a:ext>
            </a:extLst>
          </p:cNvPr>
          <p:cNvSpPr/>
          <p:nvPr/>
        </p:nvSpPr>
        <p:spPr>
          <a:xfrm>
            <a:off x="5692484" y="1387129"/>
            <a:ext cx="505475" cy="57486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571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7D7AF0-DA33-5340-AA46-3E95BF0A0E2A}"/>
              </a:ext>
            </a:extLst>
          </p:cNvPr>
          <p:cNvGrpSpPr/>
          <p:nvPr/>
        </p:nvGrpSpPr>
        <p:grpSpPr>
          <a:xfrm>
            <a:off x="2397300" y="1840705"/>
            <a:ext cx="3632607" cy="1155622"/>
            <a:chOff x="2397300" y="1840705"/>
            <a:chExt cx="3632607" cy="115562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A22E339-9434-604B-8C6D-9C27EE2D2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714" y="1867383"/>
              <a:ext cx="506069" cy="3652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4E51999-FAF6-9345-9279-0405982CBF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3554" y="1840705"/>
              <a:ext cx="606666" cy="3824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E90D810-C11C-DC45-9C4A-8F84DD902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300" y="2725589"/>
              <a:ext cx="1121642" cy="2707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E19F21-B953-5B4F-A367-63AFFFBBE52E}"/>
                </a:ext>
              </a:extLst>
            </p:cNvPr>
            <p:cNvSpPr/>
            <p:nvPr/>
          </p:nvSpPr>
          <p:spPr>
            <a:xfrm>
              <a:off x="3378709" y="2093026"/>
              <a:ext cx="2651198" cy="85930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Video streaming no longer works</a:t>
              </a:r>
              <a:endParaRPr lang="LID4096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4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45CC88-096A-4EA8-8835-8DDECF5EC471}"/>
              </a:ext>
            </a:extLst>
          </p:cNvPr>
          <p:cNvGrpSpPr/>
          <p:nvPr/>
        </p:nvGrpSpPr>
        <p:grpSpPr>
          <a:xfrm rot="16200000">
            <a:off x="5713591" y="2276719"/>
            <a:ext cx="755827" cy="304800"/>
            <a:chOff x="467710" y="3170966"/>
            <a:chExt cx="755827" cy="304800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38F1306-FD24-4EEA-BF59-34B51521C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A80269F-48F0-4370-8088-11FB8B60F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3A166A3-AFEC-4AF5-BF12-B061E26CE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D20D20E-6E5C-4AAE-9090-5151D447ED93}"/>
              </a:ext>
            </a:extLst>
          </p:cNvPr>
          <p:cNvGrpSpPr/>
          <p:nvPr/>
        </p:nvGrpSpPr>
        <p:grpSpPr>
          <a:xfrm>
            <a:off x="9332645" y="2763517"/>
            <a:ext cx="755827" cy="304800"/>
            <a:chOff x="467710" y="3170966"/>
            <a:chExt cx="755827" cy="3048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E27998A-E046-420E-BD7D-D6B5FE3FB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D7A3B35-17A9-4F72-B66B-7254C02ED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BFD762D-6D09-4338-8730-4401E74F0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0BE46AC-C8A3-4AA0-BC87-EDF0AF600114}"/>
              </a:ext>
            </a:extLst>
          </p:cNvPr>
          <p:cNvGrpSpPr/>
          <p:nvPr/>
        </p:nvGrpSpPr>
        <p:grpSpPr>
          <a:xfrm rot="16200000">
            <a:off x="7232149" y="5530161"/>
            <a:ext cx="755827" cy="304800"/>
            <a:chOff x="467710" y="3170966"/>
            <a:chExt cx="755827" cy="304800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3B6D0F5-96A8-4613-9B04-52C3C5E22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39AC6D-ABCA-4E32-9112-9DF78B982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AB6A2C7-F124-488F-9ECF-95EE28E6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13621FA-D5D3-4C40-BC69-6DE880782A0A}"/>
              </a:ext>
            </a:extLst>
          </p:cNvPr>
          <p:cNvGrpSpPr/>
          <p:nvPr/>
        </p:nvGrpSpPr>
        <p:grpSpPr>
          <a:xfrm rot="16200000">
            <a:off x="4220039" y="5530161"/>
            <a:ext cx="755827" cy="304800"/>
            <a:chOff x="467710" y="3170966"/>
            <a:chExt cx="755827" cy="3048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01F6B13-52AE-43C0-BD87-77A3615EE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87C50DC-6313-4051-9CAE-13E1CA444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3EEC110-8608-41E3-ABCC-FE3E1B894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A2043F-791B-4286-A4DC-B6F5B4E7C9A6}"/>
              </a:ext>
            </a:extLst>
          </p:cNvPr>
          <p:cNvGrpSpPr/>
          <p:nvPr/>
        </p:nvGrpSpPr>
        <p:grpSpPr>
          <a:xfrm>
            <a:off x="1984985" y="2763517"/>
            <a:ext cx="755827" cy="304800"/>
            <a:chOff x="467710" y="3170966"/>
            <a:chExt cx="755827" cy="304800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61CD36-9F55-4600-BFD7-C639C276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1709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A271A3D-4DA2-42E5-93DE-344B5F7853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3233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144B38F-B0C5-4F23-BE3B-488639FA25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10" y="3475766"/>
              <a:ext cx="7558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B7C3E-A82F-46A7-B817-4DEA6B5A66A6}"/>
              </a:ext>
            </a:extLst>
          </p:cNvPr>
          <p:cNvCxnSpPr>
            <a:cxnSpLocks/>
            <a:stCxn id="75" idx="2"/>
            <a:endCxn id="150" idx="1"/>
          </p:cNvCxnSpPr>
          <p:nvPr/>
        </p:nvCxnSpPr>
        <p:spPr>
          <a:xfrm>
            <a:off x="3084394" y="3433627"/>
            <a:ext cx="1018616" cy="166767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2EC51-21F1-4B55-8936-3A4F0D76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44F7F-1FEF-43D2-BD24-E147B9D9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97C4D-A552-48B8-88A2-20DF6CC7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50</a:t>
            </a:fld>
            <a:endParaRPr lang="LID4096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3EB8194-DDC3-4392-AAC6-18CC64C976C7}"/>
              </a:ext>
            </a:extLst>
          </p:cNvPr>
          <p:cNvSpPr/>
          <p:nvPr/>
        </p:nvSpPr>
        <p:spPr>
          <a:xfrm>
            <a:off x="4371691" y="1073790"/>
            <a:ext cx="2478385" cy="5372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No direct loops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3E64E4A-5739-4AEA-AFD7-38F09687860A}"/>
              </a:ext>
            </a:extLst>
          </p:cNvPr>
          <p:cNvCxnSpPr>
            <a:cxnSpLocks/>
            <a:stCxn id="75" idx="3"/>
            <a:endCxn id="55" idx="1"/>
          </p:cNvCxnSpPr>
          <p:nvPr/>
        </p:nvCxnSpPr>
        <p:spPr>
          <a:xfrm>
            <a:off x="3573651" y="2944370"/>
            <a:ext cx="20372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F26CCCD-15B0-4B71-AAB8-090A72077777}"/>
              </a:ext>
            </a:extLst>
          </p:cNvPr>
          <p:cNvCxnSpPr>
            <a:cxnSpLocks/>
            <a:stCxn id="12" idx="1"/>
            <a:endCxn id="55" idx="3"/>
          </p:cNvCxnSpPr>
          <p:nvPr/>
        </p:nvCxnSpPr>
        <p:spPr>
          <a:xfrm flipH="1">
            <a:off x="6589396" y="2944370"/>
            <a:ext cx="20372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0900433-2B2C-4210-A75E-5A8AF130E764}"/>
              </a:ext>
            </a:extLst>
          </p:cNvPr>
          <p:cNvCxnSpPr>
            <a:cxnSpLocks/>
            <a:stCxn id="12" idx="2"/>
            <a:endCxn id="132" idx="3"/>
          </p:cNvCxnSpPr>
          <p:nvPr/>
        </p:nvCxnSpPr>
        <p:spPr>
          <a:xfrm flipH="1">
            <a:off x="8097269" y="3433627"/>
            <a:ext cx="1018618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DE91F8D-1B13-4443-A735-3C48252E56D8}"/>
              </a:ext>
            </a:extLst>
          </p:cNvPr>
          <p:cNvCxnSpPr>
            <a:cxnSpLocks/>
            <a:stCxn id="55" idx="2"/>
            <a:endCxn id="132" idx="1"/>
          </p:cNvCxnSpPr>
          <p:nvPr/>
        </p:nvCxnSpPr>
        <p:spPr>
          <a:xfrm>
            <a:off x="6100140" y="3433627"/>
            <a:ext cx="1018616" cy="166767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02CDD28-CA11-4FFA-9A6F-77E0AC7AFF84}"/>
              </a:ext>
            </a:extLst>
          </p:cNvPr>
          <p:cNvCxnSpPr>
            <a:cxnSpLocks/>
            <a:stCxn id="55" idx="2"/>
            <a:endCxn id="150" idx="3"/>
          </p:cNvCxnSpPr>
          <p:nvPr/>
        </p:nvCxnSpPr>
        <p:spPr>
          <a:xfrm flipH="1">
            <a:off x="5081524" y="3433627"/>
            <a:ext cx="1018617" cy="1667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BB70D14-F4F3-4855-AD05-132450E707C5}"/>
              </a:ext>
            </a:extLst>
          </p:cNvPr>
          <p:cNvGrpSpPr/>
          <p:nvPr/>
        </p:nvGrpSpPr>
        <p:grpSpPr>
          <a:xfrm>
            <a:off x="1624262" y="4335921"/>
            <a:ext cx="6914522" cy="1910039"/>
            <a:chOff x="100262" y="4335920"/>
            <a:chExt cx="6914522" cy="19100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4BDFD6-93B1-4453-89B9-8128272CFCD8}"/>
                </a:ext>
              </a:extLst>
            </p:cNvPr>
            <p:cNvCxnSpPr/>
            <p:nvPr/>
          </p:nvCxnSpPr>
          <p:spPr>
            <a:xfrm flipH="1" flipV="1">
              <a:off x="1874074" y="4335920"/>
              <a:ext cx="8177" cy="1628705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48A22CD-CB7A-4492-9A8B-0F48AE820089}"/>
                </a:ext>
              </a:extLst>
            </p:cNvPr>
            <p:cNvCxnSpPr/>
            <p:nvPr/>
          </p:nvCxnSpPr>
          <p:spPr>
            <a:xfrm flipH="1" flipV="1">
              <a:off x="4947958" y="4335920"/>
              <a:ext cx="8177" cy="1628705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7A3DCB1-1B7F-415E-8F33-96B18503B356}"/>
                </a:ext>
              </a:extLst>
            </p:cNvPr>
            <p:cNvSpPr/>
            <p:nvPr/>
          </p:nvSpPr>
          <p:spPr>
            <a:xfrm>
              <a:off x="100262" y="5708685"/>
              <a:ext cx="6914522" cy="53727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Only links in spanning tree are used. Others ignored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C71D1-F31E-4071-B2C1-8C85EF2E3B60}"/>
              </a:ext>
            </a:extLst>
          </p:cNvPr>
          <p:cNvGrpSpPr/>
          <p:nvPr/>
        </p:nvGrpSpPr>
        <p:grpSpPr>
          <a:xfrm>
            <a:off x="8626631" y="2455114"/>
            <a:ext cx="978513" cy="978513"/>
            <a:chOff x="6598134" y="3867806"/>
            <a:chExt cx="1512992" cy="15129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95E29C-136F-4BA8-9FB8-BD9A35ACC4C1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4EB70-A18F-4224-A8C4-B9A198A2524D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7F67D3-D024-4E6F-BD2B-55372BE79F7E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E215E2-4AAC-4145-BFF4-D8D02362BD24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7078E-ECDE-42AD-99A7-86A437C6EBF9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62957A-6E2B-4B99-8565-6D2DDFA55F33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3A1911-B991-462F-B1D2-4D3062295B18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9F709D-AD4E-4CB7-9B03-A78281A5F9AF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6CE60C-B88B-420D-BC18-295794DA7F7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A1A3CE2-FCA7-4001-A309-F41BC0D59AA7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5432AB-D36A-46E9-8622-279D436A5844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16A21-91E4-434C-B9EB-23CC891938C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6908BA-9A69-4D2D-9C62-A4FCEBF006FC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90ABB6-CDDC-42A7-BA03-6C3D04730958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CC259C-37B6-450E-A3F3-F3A28C440154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44316A-B97D-4DE4-AC59-E5947C19C4E9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0D70195-74C4-4009-BFBE-F03EC7E9C824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E854F2-61F7-491E-88CB-0E9EB0561399}"/>
              </a:ext>
            </a:extLst>
          </p:cNvPr>
          <p:cNvGrpSpPr/>
          <p:nvPr/>
        </p:nvGrpSpPr>
        <p:grpSpPr>
          <a:xfrm>
            <a:off x="5610884" y="2455114"/>
            <a:ext cx="978513" cy="978513"/>
            <a:chOff x="6598134" y="3867806"/>
            <a:chExt cx="1512992" cy="151299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835FB89-0D72-4FD6-94E1-AC5B699D0FBF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D8A756F-BC05-42F3-A056-BA7FC3587B96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0495107-E841-4A4D-A023-5552BD67173D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0722EA-7614-4797-8BD9-43ADAAE61EA1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8C3986-DC6F-484C-8923-8E3B87029B7D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4C44E61-9635-4BFB-81E9-83695A0B485D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A0B4B6-A0DD-4400-A75B-E5196A6CF65C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DAA2316-6BAB-437D-B4C8-51D4E8699003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8BAF67C-980B-4199-83B0-9D21254138CA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DFEFBA8-741B-4DD1-8DCB-F1660132433E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F2E1654-B987-44BF-BE5D-32DDBE55DA53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A92E423-C0A1-4A49-B21F-1821A3729E95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E883958-EC99-413D-84DD-E359353A849D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390C2DD-F667-436D-86A4-AC7F5E605483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90F24D3-4784-4F72-8E3D-D856C1A86B79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A0963E-9DEB-46B5-83EC-D60F4B13F40C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E17333-420F-44FC-9BEF-17BD42A1E493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7E9AEF-DA40-4D5C-8F7D-79BBE510E8FC}"/>
              </a:ext>
            </a:extLst>
          </p:cNvPr>
          <p:cNvGrpSpPr/>
          <p:nvPr/>
        </p:nvGrpSpPr>
        <p:grpSpPr>
          <a:xfrm>
            <a:off x="2595138" y="2455114"/>
            <a:ext cx="978513" cy="978513"/>
            <a:chOff x="6598134" y="3867806"/>
            <a:chExt cx="1512992" cy="15129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E0C531D-55BA-4886-ABFD-C9C2D36319A9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806E5EE-1318-42F9-9E85-476B553BF522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A5CFD8-0864-4D1F-AC46-D0FEE27677B6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1CC97A8-7C12-48DB-80D0-A00495E53870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95ADDA2-8414-4799-8764-47E2AD805995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6CDA1A8-B227-4B55-80E1-6A64D8506AB8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58F9F94-68ED-4B2B-BA8F-6104A433D069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355BA90-987E-440D-A87E-47C4B632F30D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EA3C494-4A70-4349-B797-87A83E882306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F618B7C-5B84-4819-8C4B-2DF835BA243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EDEAA72-57A9-40F4-960E-11C5D7D647B5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A5C8B6C-32D0-448E-8608-988EECCE90D5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4FA8382-2D87-47EA-BD49-59FBB6FE0C2E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F358248-63C0-4951-A677-00705EB00DD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C30C8F2-724B-4404-B562-65E21C6662BE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27843FB-0B1F-4762-BB40-0564804C337F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C3C931A-BFE0-4396-A966-D67D31BF54BC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A5E0948-DD33-412C-B146-102547FC26C4}"/>
              </a:ext>
            </a:extLst>
          </p:cNvPr>
          <p:cNvGrpSpPr/>
          <p:nvPr/>
        </p:nvGrpSpPr>
        <p:grpSpPr>
          <a:xfrm>
            <a:off x="7118757" y="4612047"/>
            <a:ext cx="978513" cy="978513"/>
            <a:chOff x="6598134" y="3867806"/>
            <a:chExt cx="1512992" cy="151299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7669A01-D409-413A-97E9-8825D6EFFF42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0510EAF-AFCC-4CDB-9004-380142876E01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B3C8013-4636-4816-9652-BE326C487914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D6519CD-E3F6-469C-BFB7-FE034B50C819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EB0DBD5-9A9F-422F-956F-ACD0D7FFF9A6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D3962CE-8748-42FC-BF00-76CED5E75E28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176AF93-DAF5-4131-93E9-D2F6FFD70E85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510394-BDF9-490A-A1C9-5291AB110FD8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0441E62-40D5-4986-8CC4-05E86B0EA9A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1222238-1257-4C60-B619-0079BA5EE1F2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AD705BD-FD98-42EA-978F-2523F6F293C7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5933B53-07B5-4F74-84EA-B63DDD22C39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03F259-595D-4CD9-BA47-24E0CE4171D6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BEEE10D-1EE4-42C1-B594-1AFC503ECFF7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5E778E8-0CC4-41AA-AA9E-95A6E2CAF263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378337E-BB09-4177-AD28-A5A8A10513DE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DAD4785-7754-458E-90B1-173827ABE099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41BD791-E81F-47DD-A51F-13EB90EA806C}"/>
              </a:ext>
            </a:extLst>
          </p:cNvPr>
          <p:cNvGrpSpPr/>
          <p:nvPr/>
        </p:nvGrpSpPr>
        <p:grpSpPr>
          <a:xfrm>
            <a:off x="4103011" y="4612047"/>
            <a:ext cx="978513" cy="978513"/>
            <a:chOff x="6598134" y="3867806"/>
            <a:chExt cx="1512992" cy="151299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5896293-55B2-4E99-B56F-D7668DBB3537}"/>
                </a:ext>
              </a:extLst>
            </p:cNvPr>
            <p:cNvSpPr/>
            <p:nvPr/>
          </p:nvSpPr>
          <p:spPr>
            <a:xfrm>
              <a:off x="6598134" y="3867806"/>
              <a:ext cx="1512992" cy="15129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200" dirty="0"/>
                <a:t>Switch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093ADE1-8FB0-4F65-AC16-4619ED761906}"/>
                </a:ext>
              </a:extLst>
            </p:cNvPr>
            <p:cNvSpPr/>
            <p:nvPr/>
          </p:nvSpPr>
          <p:spPr>
            <a:xfrm>
              <a:off x="7067742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353F86-0779-41F2-B166-FEE7F2CE1F46}"/>
                </a:ext>
              </a:extLst>
            </p:cNvPr>
            <p:cNvSpPr/>
            <p:nvPr/>
          </p:nvSpPr>
          <p:spPr>
            <a:xfrm>
              <a:off x="7206313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D3784DF-A2F4-4EF9-AE3C-7D3E0A31A838}"/>
                </a:ext>
              </a:extLst>
            </p:cNvPr>
            <p:cNvSpPr/>
            <p:nvPr/>
          </p:nvSpPr>
          <p:spPr>
            <a:xfrm>
              <a:off x="7344885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40A1601-9683-4C1B-84E5-A2ACBF6B740C}"/>
                </a:ext>
              </a:extLst>
            </p:cNvPr>
            <p:cNvSpPr/>
            <p:nvPr/>
          </p:nvSpPr>
          <p:spPr>
            <a:xfrm>
              <a:off x="7483456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1B43AA4-8691-4360-88F9-FB216211F870}"/>
                </a:ext>
              </a:extLst>
            </p:cNvPr>
            <p:cNvSpPr/>
            <p:nvPr/>
          </p:nvSpPr>
          <p:spPr>
            <a:xfrm>
              <a:off x="7622027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0F99C74-9F60-4F6D-8F4A-6739DF255C90}"/>
                </a:ext>
              </a:extLst>
            </p:cNvPr>
            <p:cNvSpPr/>
            <p:nvPr/>
          </p:nvSpPr>
          <p:spPr>
            <a:xfrm>
              <a:off x="7760600" y="4086148"/>
              <a:ext cx="135514" cy="135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360B3848-466D-4F6E-B3D9-1A27390F2CDE}"/>
                </a:ext>
              </a:extLst>
            </p:cNvPr>
            <p:cNvGrpSpPr/>
            <p:nvPr/>
          </p:nvGrpSpPr>
          <p:grpSpPr>
            <a:xfrm rot="16200000">
              <a:off x="7198116" y="4424313"/>
              <a:ext cx="551229" cy="593677"/>
              <a:chOff x="8429905" y="3370683"/>
              <a:chExt cx="834593" cy="205176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6A78C07-F0A5-483C-80A3-653F3D38ED4F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29AAF79-CA68-45A5-BBD8-C4324DA23BC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222CB26-59DE-4EEE-B06D-8D3529D2E902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AD7696F-4079-4C0F-B7EA-539A5FDB959B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77AF989-B594-4F22-8DCF-E06D90182CE1}"/>
                </a:ext>
              </a:extLst>
            </p:cNvPr>
            <p:cNvGrpSpPr/>
            <p:nvPr/>
          </p:nvGrpSpPr>
          <p:grpSpPr>
            <a:xfrm rot="16200000">
              <a:off x="7326387" y="4424313"/>
              <a:ext cx="551229" cy="593677"/>
              <a:chOff x="8429905" y="3370683"/>
              <a:chExt cx="834593" cy="205176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FCC6DEB-8123-4041-A606-1511B16A373F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52CD395-862E-4F70-8AC4-60FD5E646D95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8DD7EBE-E607-475A-9FE5-9A0C1CDEFBFE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7D9D897D-AD06-40F2-B7EF-1E37E09B2194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22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A346F6-1274-401C-B094-FB6C6A8EEB71}"/>
              </a:ext>
            </a:extLst>
          </p:cNvPr>
          <p:cNvCxnSpPr>
            <a:cxnSpLocks/>
            <a:stCxn id="62" idx="3"/>
            <a:endCxn id="140" idx="1"/>
          </p:cNvCxnSpPr>
          <p:nvPr/>
        </p:nvCxnSpPr>
        <p:spPr>
          <a:xfrm>
            <a:off x="7011461" y="5884562"/>
            <a:ext cx="335352" cy="7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3B5A83-DB90-4A2A-8F98-F1B6C92932D4}"/>
              </a:ext>
            </a:extLst>
          </p:cNvPr>
          <p:cNvCxnSpPr>
            <a:cxnSpLocks/>
          </p:cNvCxnSpPr>
          <p:nvPr/>
        </p:nvCxnSpPr>
        <p:spPr>
          <a:xfrm flipH="1">
            <a:off x="9486322" y="3429001"/>
            <a:ext cx="249233" cy="24555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797E8D-A588-434B-8E8A-3D33C026F2B3}"/>
              </a:ext>
            </a:extLst>
          </p:cNvPr>
          <p:cNvCxnSpPr/>
          <p:nvPr/>
        </p:nvCxnSpPr>
        <p:spPr>
          <a:xfrm flipH="1">
            <a:off x="7158445" y="1870078"/>
            <a:ext cx="1367246" cy="1181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3A112-2BFF-45E4-9729-C9ACF4433A77}"/>
              </a:ext>
            </a:extLst>
          </p:cNvPr>
          <p:cNvCxnSpPr>
            <a:cxnSpLocks/>
          </p:cNvCxnSpPr>
          <p:nvPr/>
        </p:nvCxnSpPr>
        <p:spPr>
          <a:xfrm flipH="1" flipV="1">
            <a:off x="8525691" y="1870078"/>
            <a:ext cx="1214846" cy="16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E4641D-0989-491B-9F75-017209BA88CA}"/>
              </a:ext>
            </a:extLst>
          </p:cNvPr>
          <p:cNvCxnSpPr>
            <a:cxnSpLocks/>
          </p:cNvCxnSpPr>
          <p:nvPr/>
        </p:nvCxnSpPr>
        <p:spPr>
          <a:xfrm flipH="1">
            <a:off x="8431260" y="3484608"/>
            <a:ext cx="1309277" cy="538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8A44FD-17EA-40FA-8F34-FF651E4F24E2}"/>
              </a:ext>
            </a:extLst>
          </p:cNvPr>
          <p:cNvCxnSpPr>
            <a:cxnSpLocks/>
          </p:cNvCxnSpPr>
          <p:nvPr/>
        </p:nvCxnSpPr>
        <p:spPr>
          <a:xfrm>
            <a:off x="7158446" y="3113962"/>
            <a:ext cx="1241515" cy="9095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9D8A7C-948F-4988-A19A-9FB2A2008509}"/>
              </a:ext>
            </a:extLst>
          </p:cNvPr>
          <p:cNvCxnSpPr>
            <a:cxnSpLocks/>
          </p:cNvCxnSpPr>
          <p:nvPr/>
        </p:nvCxnSpPr>
        <p:spPr>
          <a:xfrm flipV="1">
            <a:off x="6888345" y="4085864"/>
            <a:ext cx="1585913" cy="3531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8B2CFC-78FE-4DAD-8FA7-9F1868AD388B}"/>
              </a:ext>
            </a:extLst>
          </p:cNvPr>
          <p:cNvCxnSpPr>
            <a:cxnSpLocks/>
          </p:cNvCxnSpPr>
          <p:nvPr/>
        </p:nvCxnSpPr>
        <p:spPr>
          <a:xfrm>
            <a:off x="6927397" y="4501336"/>
            <a:ext cx="938145" cy="11589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1E8AC-08B0-432D-9FC5-0CABEFAE49E8}"/>
              </a:ext>
            </a:extLst>
          </p:cNvPr>
          <p:cNvCxnSpPr>
            <a:cxnSpLocks/>
          </p:cNvCxnSpPr>
          <p:nvPr/>
        </p:nvCxnSpPr>
        <p:spPr>
          <a:xfrm>
            <a:off x="7865541" y="5630883"/>
            <a:ext cx="1620780" cy="177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451AD4-DD9E-43D2-AFB5-746E36DE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algorithm</a:t>
            </a:r>
            <a:br>
              <a:rPr lang="en-US" dirty="0"/>
            </a:br>
            <a:r>
              <a:rPr lang="en-US" dirty="0"/>
              <a:t>As a poem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9177-F3F8-4DF3-87C3-BDCD48A14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 think that I shall never see</a:t>
            </a:r>
          </a:p>
          <a:p>
            <a:pPr marL="0" indent="0">
              <a:buNone/>
            </a:pPr>
            <a:r>
              <a:rPr lang="en-US" dirty="0"/>
              <a:t>A graph more lovely than a tree.</a:t>
            </a:r>
          </a:p>
          <a:p>
            <a:pPr marL="0" indent="0">
              <a:buNone/>
            </a:pPr>
            <a:r>
              <a:rPr lang="en-US" dirty="0"/>
              <a:t>A tree whose crucial property</a:t>
            </a:r>
          </a:p>
          <a:p>
            <a:pPr marL="0" indent="0">
              <a:buNone/>
            </a:pPr>
            <a:r>
              <a:rPr lang="en-US" dirty="0"/>
              <a:t>Is loop-free connectivity.</a:t>
            </a:r>
          </a:p>
          <a:p>
            <a:pPr marL="0" indent="0">
              <a:buNone/>
            </a:pPr>
            <a:r>
              <a:rPr lang="en-US" dirty="0"/>
              <a:t>A tree which must be sure to span.</a:t>
            </a:r>
          </a:p>
          <a:p>
            <a:pPr marL="0" indent="0">
              <a:buNone/>
            </a:pPr>
            <a:r>
              <a:rPr lang="en-US" dirty="0"/>
              <a:t>So packets can reach every LAN.</a:t>
            </a:r>
          </a:p>
          <a:p>
            <a:pPr marL="0" indent="0">
              <a:buNone/>
            </a:pPr>
            <a:r>
              <a:rPr lang="en-US" dirty="0"/>
              <a:t>First the Root must be selected</a:t>
            </a:r>
          </a:p>
          <a:p>
            <a:pPr marL="0" indent="0">
              <a:buNone/>
            </a:pPr>
            <a:r>
              <a:rPr lang="en-US" dirty="0"/>
              <a:t>By ID it is elected.</a:t>
            </a:r>
          </a:p>
          <a:p>
            <a:pPr marL="0" indent="0">
              <a:buNone/>
            </a:pPr>
            <a:r>
              <a:rPr lang="en-US" dirty="0"/>
              <a:t>Least cost paths from Root are traced</a:t>
            </a:r>
          </a:p>
          <a:p>
            <a:pPr marL="0" indent="0">
              <a:buNone/>
            </a:pPr>
            <a:r>
              <a:rPr lang="en-US" dirty="0"/>
              <a:t>In the tree these paths are placed.</a:t>
            </a:r>
          </a:p>
          <a:p>
            <a:pPr marL="0" indent="0">
              <a:buNone/>
            </a:pPr>
            <a:r>
              <a:rPr lang="en-US" dirty="0"/>
              <a:t>A mesh is made by folks like me</a:t>
            </a:r>
          </a:p>
          <a:p>
            <a:pPr marL="0" indent="0">
              <a:buNone/>
            </a:pPr>
            <a:r>
              <a:rPr lang="en-US" dirty="0"/>
              <a:t>Then bridges find a spanning tree.</a:t>
            </a:r>
          </a:p>
          <a:p>
            <a:pPr marL="0" indent="0">
              <a:buNone/>
            </a:pPr>
            <a:r>
              <a:rPr lang="en-US" dirty="0"/>
              <a:t>	– </a:t>
            </a:r>
            <a:r>
              <a:rPr lang="en-US" dirty="0" err="1"/>
              <a:t>Radia</a:t>
            </a:r>
            <a:r>
              <a:rPr lang="en-US" dirty="0"/>
              <a:t> Perlman, 1985.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8A599-1C2C-4EE6-BEA4-EC68DF7A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927A5-7652-49EB-A980-C09468F2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51</a:t>
            </a:fld>
            <a:endParaRPr lang="LID4096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9DC957-6085-4BED-99C7-3C21096C065F}"/>
              </a:ext>
            </a:extLst>
          </p:cNvPr>
          <p:cNvSpPr txBox="1"/>
          <p:nvPr/>
        </p:nvSpPr>
        <p:spPr>
          <a:xfrm>
            <a:off x="7598390" y="2118775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6A288F-AF62-43B8-8C93-E6F07F2E5D63}"/>
              </a:ext>
            </a:extLst>
          </p:cNvPr>
          <p:cNvSpPr txBox="1"/>
          <p:nvPr/>
        </p:nvSpPr>
        <p:spPr>
          <a:xfrm>
            <a:off x="9125655" y="2350142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2152B-DCB9-49C0-9F41-997D937398CE}"/>
              </a:ext>
            </a:extLst>
          </p:cNvPr>
          <p:cNvSpPr txBox="1"/>
          <p:nvPr/>
        </p:nvSpPr>
        <p:spPr>
          <a:xfrm>
            <a:off x="7743903" y="3227827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605DEE-92E1-4D97-BD3E-AD92A37E01EE}"/>
              </a:ext>
            </a:extLst>
          </p:cNvPr>
          <p:cNvSpPr txBox="1"/>
          <p:nvPr/>
        </p:nvSpPr>
        <p:spPr>
          <a:xfrm>
            <a:off x="8901260" y="3375550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9F333-9671-4687-9C6C-B4057B326F92}"/>
              </a:ext>
            </a:extLst>
          </p:cNvPr>
          <p:cNvSpPr txBox="1"/>
          <p:nvPr/>
        </p:nvSpPr>
        <p:spPr>
          <a:xfrm>
            <a:off x="9662853" y="4435778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LID4096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98566-93E9-40D2-82FF-6E5C903BFCC1}"/>
              </a:ext>
            </a:extLst>
          </p:cNvPr>
          <p:cNvSpPr txBox="1"/>
          <p:nvPr/>
        </p:nvSpPr>
        <p:spPr>
          <a:xfrm>
            <a:off x="7377201" y="3833576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LID4096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69D72-93C2-4D4D-94E6-DA08A7AA3974}"/>
              </a:ext>
            </a:extLst>
          </p:cNvPr>
          <p:cNvSpPr txBox="1"/>
          <p:nvPr/>
        </p:nvSpPr>
        <p:spPr>
          <a:xfrm>
            <a:off x="7396469" y="4789744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LID4096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5B6B9-1F54-4F60-9A7D-253EFF1A0DA6}"/>
              </a:ext>
            </a:extLst>
          </p:cNvPr>
          <p:cNvSpPr txBox="1"/>
          <p:nvPr/>
        </p:nvSpPr>
        <p:spPr>
          <a:xfrm>
            <a:off x="8502053" y="5335144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73D2FB-10F7-41F5-B452-AEA31FB573F6}"/>
              </a:ext>
            </a:extLst>
          </p:cNvPr>
          <p:cNvSpPr/>
          <p:nvPr/>
        </p:nvSpPr>
        <p:spPr>
          <a:xfrm>
            <a:off x="7368235" y="4178639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6F0056-2221-4284-A881-C892EFBBF9FE}"/>
              </a:ext>
            </a:extLst>
          </p:cNvPr>
          <p:cNvSpPr/>
          <p:nvPr/>
        </p:nvSpPr>
        <p:spPr>
          <a:xfrm>
            <a:off x="7075665" y="4689977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4AF022-ADDC-4B98-A201-46248AB0A0DB}"/>
              </a:ext>
            </a:extLst>
          </p:cNvPr>
          <p:cNvSpPr/>
          <p:nvPr/>
        </p:nvSpPr>
        <p:spPr>
          <a:xfrm>
            <a:off x="7712240" y="4070270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F537F4-20E0-4CBB-B25D-1527E3A98828}"/>
              </a:ext>
            </a:extLst>
          </p:cNvPr>
          <p:cNvSpPr/>
          <p:nvPr/>
        </p:nvSpPr>
        <p:spPr>
          <a:xfrm>
            <a:off x="8745900" y="3671174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AFC5D0-3749-4684-81B5-EBB2B06DFDD1}"/>
              </a:ext>
            </a:extLst>
          </p:cNvPr>
          <p:cNvSpPr/>
          <p:nvPr/>
        </p:nvSpPr>
        <p:spPr>
          <a:xfrm>
            <a:off x="9185060" y="3576733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3D381C-CB06-4B9D-A38C-F2EE17287CAB}"/>
              </a:ext>
            </a:extLst>
          </p:cNvPr>
          <p:cNvSpPr/>
          <p:nvPr/>
        </p:nvSpPr>
        <p:spPr>
          <a:xfrm>
            <a:off x="7849984" y="3560216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1AC49-88E6-4A6A-BAF6-18DC60FA0937}"/>
              </a:ext>
            </a:extLst>
          </p:cNvPr>
          <p:cNvSpPr/>
          <p:nvPr/>
        </p:nvSpPr>
        <p:spPr>
          <a:xfrm>
            <a:off x="7417838" y="3267532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3D3CE6-41F3-4839-8C77-781EEDACED3D}"/>
              </a:ext>
            </a:extLst>
          </p:cNvPr>
          <p:cNvSpPr/>
          <p:nvPr/>
        </p:nvSpPr>
        <p:spPr>
          <a:xfrm>
            <a:off x="7462925" y="2528405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5D7C5E-9F77-4B0A-A48A-8B2A6961B12C}"/>
              </a:ext>
            </a:extLst>
          </p:cNvPr>
          <p:cNvSpPr/>
          <p:nvPr/>
        </p:nvSpPr>
        <p:spPr>
          <a:xfrm>
            <a:off x="7923870" y="2103575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23A68A-8503-481B-8A90-F4D1AB1F16D8}"/>
              </a:ext>
            </a:extLst>
          </p:cNvPr>
          <p:cNvSpPr/>
          <p:nvPr/>
        </p:nvSpPr>
        <p:spPr>
          <a:xfrm>
            <a:off x="8788584" y="2214126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EBD58F-A77D-4EF9-86BF-28CBAC436203}"/>
              </a:ext>
            </a:extLst>
          </p:cNvPr>
          <p:cNvSpPr/>
          <p:nvPr/>
        </p:nvSpPr>
        <p:spPr>
          <a:xfrm>
            <a:off x="9244465" y="2898862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C6DB5C-1FBD-439B-BCC2-6503CE1A48A8}"/>
              </a:ext>
            </a:extLst>
          </p:cNvPr>
          <p:cNvSpPr/>
          <p:nvPr/>
        </p:nvSpPr>
        <p:spPr>
          <a:xfrm>
            <a:off x="9556814" y="3709108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33CF6F9-8BA8-4023-9BD0-B6E2248215F5}"/>
              </a:ext>
            </a:extLst>
          </p:cNvPr>
          <p:cNvSpPr/>
          <p:nvPr/>
        </p:nvSpPr>
        <p:spPr>
          <a:xfrm>
            <a:off x="9376840" y="5316471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543BF4-3B4E-4793-8DEF-3827A5586FD8}"/>
              </a:ext>
            </a:extLst>
          </p:cNvPr>
          <p:cNvSpPr/>
          <p:nvPr/>
        </p:nvSpPr>
        <p:spPr>
          <a:xfrm>
            <a:off x="8768946" y="5623983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43387C-812B-456E-BCF5-F1631037CFCA}"/>
              </a:ext>
            </a:extLst>
          </p:cNvPr>
          <p:cNvSpPr/>
          <p:nvPr/>
        </p:nvSpPr>
        <p:spPr>
          <a:xfrm>
            <a:off x="8290258" y="5587186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984E0B-EB1C-44E6-ACF5-3CB1EB814483}"/>
              </a:ext>
            </a:extLst>
          </p:cNvPr>
          <p:cNvSpPr/>
          <p:nvPr/>
        </p:nvSpPr>
        <p:spPr>
          <a:xfrm>
            <a:off x="7432681" y="5134655"/>
            <a:ext cx="264750" cy="264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2D691C-17C7-407C-AA04-AEA8815B0E16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9071225" y="1035580"/>
            <a:ext cx="643082" cy="630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BA594E-199F-462A-917D-2FF66F271066}"/>
              </a:ext>
            </a:extLst>
          </p:cNvPr>
          <p:cNvSpPr/>
          <p:nvPr/>
        </p:nvSpPr>
        <p:spPr>
          <a:xfrm>
            <a:off x="8948332" y="235761"/>
            <a:ext cx="1531950" cy="789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Selected as </a:t>
            </a:r>
            <a:r>
              <a:rPr lang="en-US" sz="4800" i="1" dirty="0"/>
              <a:t>root.</a:t>
            </a:r>
            <a:endParaRPr lang="en-US" sz="4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5637C7-F2C3-44B7-9A44-B9C519E33B4B}"/>
              </a:ext>
            </a:extLst>
          </p:cNvPr>
          <p:cNvSpPr/>
          <p:nvPr/>
        </p:nvSpPr>
        <p:spPr>
          <a:xfrm>
            <a:off x="5479511" y="5489968"/>
            <a:ext cx="1531950" cy="789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r>
              <a:rPr lang="en-US" sz="4800" dirty="0"/>
              <a:t>Nodes select shortest path to root</a:t>
            </a:r>
            <a:r>
              <a:rPr lang="en-US" sz="4800" i="1" dirty="0"/>
              <a:t>.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C3F00E-D92B-4478-8949-7177376CE8AE}"/>
              </a:ext>
            </a:extLst>
          </p:cNvPr>
          <p:cNvGrpSpPr/>
          <p:nvPr/>
        </p:nvGrpSpPr>
        <p:grpSpPr>
          <a:xfrm>
            <a:off x="6379096" y="1252110"/>
            <a:ext cx="4007633" cy="5260039"/>
            <a:chOff x="4855095" y="1252109"/>
            <a:chExt cx="4007633" cy="52600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92F5C4C-B04D-4E55-BD2E-46BC5511A7F5}"/>
                </a:ext>
              </a:extLst>
            </p:cNvPr>
            <p:cNvGrpSpPr/>
            <p:nvPr/>
          </p:nvGrpSpPr>
          <p:grpSpPr>
            <a:xfrm>
              <a:off x="5023735" y="2568773"/>
              <a:ext cx="828174" cy="828174"/>
              <a:chOff x="6598134" y="3867806"/>
              <a:chExt cx="1512992" cy="151299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DA70946-7B29-4FFE-A68A-9DED2592EBFB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E57BF23-FA9D-4E32-8566-53E63C536F1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EC6D9A6-CA23-453E-83BA-049E0CE18D34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2D92B9C-B5F5-4490-848B-01E108361F1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5FA4DCD-5032-42BF-AFA1-587696AECF6B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E841ED7-40F4-498F-89DF-2CC7F194F3E9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FAF40E-4520-4B19-905D-E486A14CA550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B8EE910-8635-496D-BFA3-476EE316C38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E2D6DD3-FF4A-4495-9D8D-8B327093DC56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95EF019-AB4F-4C04-96FC-D22BB0B03DEA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A44DED7-0952-485B-A920-042F3477CCD6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EA9195B-CB85-4756-A7F6-B8EE42E7863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844048D-D797-4554-BBA7-743789E28EF1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AE758D1-C471-47B4-B5DD-BD3803A9F4E2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0D9498D-B869-4AFE-BD3E-310875C7EF80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3BF151F-8C6C-4DF0-8B76-AA52AC84BA89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C6C578D-E940-458E-BCCD-2F1B5CD86D81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FB53B3F-3EB1-48F4-97CA-1B5424D1B19A}"/>
                </a:ext>
              </a:extLst>
            </p:cNvPr>
            <p:cNvGrpSpPr/>
            <p:nvPr/>
          </p:nvGrpSpPr>
          <p:grpSpPr>
            <a:xfrm>
              <a:off x="6719052" y="1252109"/>
              <a:ext cx="828174" cy="828174"/>
              <a:chOff x="6598135" y="3867806"/>
              <a:chExt cx="1512992" cy="151299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F1D185D-FE18-4368-80D2-8BD62279C5AF}"/>
                  </a:ext>
                </a:extLst>
              </p:cNvPr>
              <p:cNvSpPr/>
              <p:nvPr/>
            </p:nvSpPr>
            <p:spPr>
              <a:xfrm>
                <a:off x="6598135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7CA1BF4-2080-43D8-BC9A-A63882B09134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46551CB-D5F6-452D-A3B8-B55CA97DEDF6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648FC0D-35EC-43FF-859A-012371994156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B5877-6110-4D27-89A6-66C5C8273B05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008E864-C87B-425D-A8DF-16DCF759E092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BCED70A-37D3-4F59-BF1E-9F44E91A8A99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7A7EC63-E84A-4714-9768-C7F4706DEBC5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98D2255-12F9-4384-800D-97237252000C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A0BED68-464D-4A93-AE55-8A8AF86E0DB1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C4C0C785-C32F-4AB9-B7D5-22835EAD0820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78C80E0-4172-4836-B19F-EFE59997B74E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CAB3C30-DB2E-4959-B261-348CAD2FA256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6507C6F-F7DE-4BA7-8A30-6294FD2791C4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D78228A-8BAD-4758-B12B-B8EA72AE4597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F606FF8-A214-4BC0-B228-1FD8845194F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E4584E3-CF54-4F5B-BC2B-5C9CE54F3977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4F92C84-D0B5-49E5-9A89-9483EDA1E830}"/>
                </a:ext>
              </a:extLst>
            </p:cNvPr>
            <p:cNvGrpSpPr/>
            <p:nvPr/>
          </p:nvGrpSpPr>
          <p:grpSpPr>
            <a:xfrm>
              <a:off x="8034554" y="2834436"/>
              <a:ext cx="828174" cy="828174"/>
              <a:chOff x="6598134" y="3867806"/>
              <a:chExt cx="1512992" cy="151299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8455466-13E6-4790-8523-70BF278A27AF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2A6CD23-6919-4B52-84B4-B25C524F132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1C979CA-0E24-4F12-A75A-B2A0D666588A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12BCF10-6D17-44B8-A88D-63E551752340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6A97F45-083F-4758-8188-C39181EC2278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D357E91-832F-4FFE-866C-FE6427BC2503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8B7ACE0-400C-419B-A7B7-46E705012F14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F45671D-EE85-4EAC-AA8E-BC33318BAAD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BA782B6-DDB4-41E0-A3DF-E70FB1EF512E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1586D5B-DC25-4E68-B957-03707378C92A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C3FE0417-60F8-4C77-8B8E-0442C06857BA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C808BE-7927-4B39-B5FB-72A8C14C10D9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B19D271-7A6E-4AEA-9E79-56A48A30F81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61AF4CAE-9F38-4AA9-8DDA-7E9E2DD0BB78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7C023EB-6DA8-4E11-81A3-0AAAE9BE5FA8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A5585FC-1094-48BD-9044-1FB7BAEFE460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980CAEF-5E68-475A-973A-413570C1BF0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407A9BD-DA21-43F6-8E8E-530569450019}"/>
                </a:ext>
              </a:extLst>
            </p:cNvPr>
            <p:cNvGrpSpPr/>
            <p:nvPr/>
          </p:nvGrpSpPr>
          <p:grpSpPr>
            <a:xfrm>
              <a:off x="7703503" y="5683974"/>
              <a:ext cx="828174" cy="828174"/>
              <a:chOff x="6598134" y="3867806"/>
              <a:chExt cx="1512992" cy="1512992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EF9A3A8-B4D9-40BF-B6A3-8B049D4B7080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396927F-3F08-4385-8375-6DFE1D6C1C58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5439DB4-9EF7-4E20-8835-8B7922A42F3E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F950580-55EC-4418-A4CC-6AFB9F51D85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5729ACB-AB0D-4D39-BC08-35177C12835D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4509D1EA-1079-4EDB-8567-9D9662894059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C1602C9-1D70-4245-B7EC-020616DC9B2B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E31495FE-983B-480D-9A91-7ED72566A9D5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F63F750-E330-4C8C-A17B-B46125A35075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3E7887E-2CDA-40C8-BFE5-A522FA978E62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86C27F07-D18F-4ABE-94C6-234B28FC33D4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4744E1D-A662-4856-8434-1BB261B5E94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F3FFE24-5824-42BC-BBA8-DB2F855B8FAE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9304C4E-5449-45D4-A4D1-3BC7081A346C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405ECA1E-822A-44D0-8573-D3D1FB7E9921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2F24632-1B20-45CC-A0C8-54900F15A89F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F63BAA2-9BE0-4806-9A49-80E07E79FF31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5807085-7745-4D12-B73C-BC8F777A7DB9}"/>
                </a:ext>
              </a:extLst>
            </p:cNvPr>
            <p:cNvGrpSpPr/>
            <p:nvPr/>
          </p:nvGrpSpPr>
          <p:grpSpPr>
            <a:xfrm>
              <a:off x="5822813" y="5477935"/>
              <a:ext cx="828174" cy="828174"/>
              <a:chOff x="6598134" y="3867806"/>
              <a:chExt cx="1512992" cy="1512992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CE2382E-CAB3-4FC8-AD67-61DD3A305097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DFD9149-5132-4CAE-B472-662A61838C3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F5B66240-A916-49E8-B491-C1E48CADB81A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59F6F1E-4B5F-417F-A30F-0046A0510E76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AA8222-8064-48ED-9CCE-871DAD59A393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88F62F5-0E08-4590-BF52-B93AEEEF0563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F941C3F-DB5C-4CDC-A014-C3FCCB370CF2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2BE36CB-A5CD-44E9-870A-83DA93CACB0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29C09E32-AA1B-4E9F-BCEF-CC6D08829A02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8DE2A8C6-3D75-473C-8DA1-BEF1E46C46B6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2E4026B-9E78-4FEA-98EA-5A7AA6F89473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D65AC75A-7071-4B4E-91F6-7B82364A936B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A46F3F2-174E-4C8F-B921-071D1332393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5A0F1DD-2007-44B7-9105-783439398FE0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AE8A3D8-175C-44FF-BEE8-261B65FA81CE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0D38DF9-1A36-440F-84F8-6C9F4690DC8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8E47E2A-2E7A-47C6-9FD5-E0F98C55FFCD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CF3E968-0E3B-432D-8FF3-BFE1BED7343C}"/>
                </a:ext>
              </a:extLst>
            </p:cNvPr>
            <p:cNvGrpSpPr/>
            <p:nvPr/>
          </p:nvGrpSpPr>
          <p:grpSpPr>
            <a:xfrm>
              <a:off x="4855095" y="3848735"/>
              <a:ext cx="828174" cy="828174"/>
              <a:chOff x="6598134" y="3867806"/>
              <a:chExt cx="1512992" cy="151299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0768F67-13DB-418D-93F4-8093C8C41234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9C73B48-4C79-4F66-AE96-C0A576A9F204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B731964-E8C4-460F-AB64-64442574FED8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6AC2479-D95E-4060-8B97-779DAF19922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7CC2B3-FC69-46DB-AFE1-7A62A0D5174A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943304D-97F2-43CC-99DC-9B72CF9B2C8D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360D56B-73D3-4954-AAF9-2B43AA3DEC33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684354-4946-49CE-8A15-DF0F6A228D77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4B1A61E-99AB-4A48-A65F-9CC00A35EEE3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D36FA0E-C708-46E9-AEE1-62B24759CFA3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8B900DD-1329-48BA-84B5-D7213CC412E1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98A8A8C5-013D-4A03-8D56-B08E0C28D35A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693CF69-5D14-4DCE-AE44-D6A640CB6D1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9E4FF70-F59B-4D98-BC77-A4C0E36910F1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EDF38D3-A3B0-4D12-A331-9034D690BC49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9B22F298-0D73-45DD-AA40-9F3049CC7E0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F64C15E-C907-47A2-A3BB-F33C3C75BA70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E7B4F5-34E3-4CAC-AC67-58FEB51D7611}"/>
                </a:ext>
              </a:extLst>
            </p:cNvPr>
            <p:cNvGrpSpPr/>
            <p:nvPr/>
          </p:nvGrpSpPr>
          <p:grpSpPr>
            <a:xfrm>
              <a:off x="6672286" y="3954793"/>
              <a:ext cx="828174" cy="828174"/>
              <a:chOff x="6598134" y="3867806"/>
              <a:chExt cx="1512992" cy="1512992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CCC34FC-F870-4EA6-9F43-708D91B89E8B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DCA925F-6361-4185-AB20-C1252E339A18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33B668A-0B60-42A2-916D-052FDC4FB5DE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B8044CF-96F5-4A0A-B95E-3294E6FE4BC1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3085714-932D-44EC-8CDA-97C9C0B017AF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FB58275-95D5-4308-82CE-733FF3C0E1D5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CA86112-8273-47AB-B003-3A3EDD06CEC5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7FFA575-D892-43D2-80D5-1C168BF74A19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02EE338-861E-4484-8F3E-E1221E769119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E4B8909-B415-4CF2-9FD4-89CD220040CF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19F31C53-CAE9-4641-8447-3AC74441F7E9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BC456A74-2F9D-4E14-98C5-60D44C4325FD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8111FC3-098A-4928-83CA-28518728794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FA8D554-B70C-4349-AC99-0A0E79B75D5B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7436F12-AB13-401C-B1FC-5A95904EAB57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C917B6B-C075-4138-BFA9-39FBA19186C1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02F2EAA-E4BB-473E-8B93-9615D9FEF1E6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011746F-2FAD-45F5-ABF2-1432B43126D6}"/>
              </a:ext>
            </a:extLst>
          </p:cNvPr>
          <p:cNvSpPr/>
          <p:nvPr/>
        </p:nvSpPr>
        <p:spPr>
          <a:xfrm>
            <a:off x="5284480" y="1190211"/>
            <a:ext cx="2479092" cy="8281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Which metric to use for link cost?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017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EBD6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4C856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EBD61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EBD61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4C856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4C856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2" grpId="0" animBg="1"/>
      <p:bldP spid="193" grpId="0" animBg="1"/>
      <p:bldP spid="19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A346F6-1274-401C-B094-FB6C6A8EEB71}"/>
              </a:ext>
            </a:extLst>
          </p:cNvPr>
          <p:cNvCxnSpPr>
            <a:cxnSpLocks/>
            <a:stCxn id="62" idx="3"/>
            <a:endCxn id="140" idx="1"/>
          </p:cNvCxnSpPr>
          <p:nvPr/>
        </p:nvCxnSpPr>
        <p:spPr>
          <a:xfrm>
            <a:off x="7011461" y="5884562"/>
            <a:ext cx="335352" cy="7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2010C3-C96A-4467-8B68-1EF32ADA04BA}"/>
              </a:ext>
            </a:extLst>
          </p:cNvPr>
          <p:cNvCxnSpPr>
            <a:cxnSpLocks/>
          </p:cNvCxnSpPr>
          <p:nvPr/>
        </p:nvCxnSpPr>
        <p:spPr>
          <a:xfrm flipV="1">
            <a:off x="6766104" y="3591667"/>
            <a:ext cx="829196" cy="54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1AD80-BD4C-4D3B-869A-86B8AE8FA58D}"/>
              </a:ext>
            </a:extLst>
          </p:cNvPr>
          <p:cNvCxnSpPr>
            <a:cxnSpLocks/>
          </p:cNvCxnSpPr>
          <p:nvPr/>
        </p:nvCxnSpPr>
        <p:spPr>
          <a:xfrm>
            <a:off x="5551941" y="4098591"/>
            <a:ext cx="1706277" cy="10360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3B5A83-DB90-4A2A-8F98-F1B6C92932D4}"/>
              </a:ext>
            </a:extLst>
          </p:cNvPr>
          <p:cNvCxnSpPr>
            <a:cxnSpLocks/>
          </p:cNvCxnSpPr>
          <p:nvPr/>
        </p:nvCxnSpPr>
        <p:spPr>
          <a:xfrm flipH="1">
            <a:off x="9486322" y="3429001"/>
            <a:ext cx="249233" cy="24555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797E8D-A588-434B-8E8A-3D33C026F2B3}"/>
              </a:ext>
            </a:extLst>
          </p:cNvPr>
          <p:cNvCxnSpPr/>
          <p:nvPr/>
        </p:nvCxnSpPr>
        <p:spPr>
          <a:xfrm flipH="1">
            <a:off x="7158445" y="1870078"/>
            <a:ext cx="1367246" cy="1181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3A112-2BFF-45E4-9729-C9ACF4433A77}"/>
              </a:ext>
            </a:extLst>
          </p:cNvPr>
          <p:cNvCxnSpPr>
            <a:cxnSpLocks/>
          </p:cNvCxnSpPr>
          <p:nvPr/>
        </p:nvCxnSpPr>
        <p:spPr>
          <a:xfrm flipH="1" flipV="1">
            <a:off x="8525691" y="1870078"/>
            <a:ext cx="1214846" cy="16030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E4641D-0989-491B-9F75-017209BA88CA}"/>
              </a:ext>
            </a:extLst>
          </p:cNvPr>
          <p:cNvCxnSpPr>
            <a:cxnSpLocks/>
          </p:cNvCxnSpPr>
          <p:nvPr/>
        </p:nvCxnSpPr>
        <p:spPr>
          <a:xfrm flipH="1">
            <a:off x="8431260" y="3484608"/>
            <a:ext cx="1309277" cy="538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8A44FD-17EA-40FA-8F34-FF651E4F24E2}"/>
              </a:ext>
            </a:extLst>
          </p:cNvPr>
          <p:cNvCxnSpPr>
            <a:cxnSpLocks/>
          </p:cNvCxnSpPr>
          <p:nvPr/>
        </p:nvCxnSpPr>
        <p:spPr>
          <a:xfrm>
            <a:off x="7158446" y="3113962"/>
            <a:ext cx="1241515" cy="90955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9D8A7C-948F-4988-A19A-9FB2A2008509}"/>
              </a:ext>
            </a:extLst>
          </p:cNvPr>
          <p:cNvCxnSpPr>
            <a:cxnSpLocks/>
          </p:cNvCxnSpPr>
          <p:nvPr/>
        </p:nvCxnSpPr>
        <p:spPr>
          <a:xfrm flipV="1">
            <a:off x="6888345" y="4085864"/>
            <a:ext cx="1585913" cy="3531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8B2CFC-78FE-4DAD-8FA7-9F1868AD388B}"/>
              </a:ext>
            </a:extLst>
          </p:cNvPr>
          <p:cNvCxnSpPr>
            <a:cxnSpLocks/>
          </p:cNvCxnSpPr>
          <p:nvPr/>
        </p:nvCxnSpPr>
        <p:spPr>
          <a:xfrm>
            <a:off x="6927397" y="4501336"/>
            <a:ext cx="938145" cy="11589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1E8AC-08B0-432D-9FC5-0CABEFAE49E8}"/>
              </a:ext>
            </a:extLst>
          </p:cNvPr>
          <p:cNvCxnSpPr>
            <a:cxnSpLocks/>
          </p:cNvCxnSpPr>
          <p:nvPr/>
        </p:nvCxnSpPr>
        <p:spPr>
          <a:xfrm>
            <a:off x="7865541" y="5630883"/>
            <a:ext cx="1620780" cy="177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451AD4-DD9E-43D2-AFB5-746E36DE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algorithm</a:t>
            </a:r>
            <a:br>
              <a:rPr lang="en-US" dirty="0"/>
            </a:br>
            <a:r>
              <a:rPr lang="en-US" dirty="0"/>
              <a:t>As a poem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9177-F3F8-4DF3-87C3-BDCD48A14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 think that I shall never see</a:t>
            </a:r>
          </a:p>
          <a:p>
            <a:pPr marL="0" indent="0">
              <a:buNone/>
            </a:pPr>
            <a:r>
              <a:rPr lang="en-US" dirty="0"/>
              <a:t>A graph more lovely than a tree.</a:t>
            </a:r>
          </a:p>
          <a:p>
            <a:pPr marL="0" indent="0">
              <a:buNone/>
            </a:pPr>
            <a:r>
              <a:rPr lang="en-US" dirty="0"/>
              <a:t>A tree whose crucial property</a:t>
            </a:r>
          </a:p>
          <a:p>
            <a:pPr marL="0" indent="0">
              <a:buNone/>
            </a:pPr>
            <a:r>
              <a:rPr lang="en-US" dirty="0"/>
              <a:t>Is loop-free connectivity.</a:t>
            </a:r>
          </a:p>
          <a:p>
            <a:pPr marL="0" indent="0">
              <a:buNone/>
            </a:pPr>
            <a:r>
              <a:rPr lang="en-US" dirty="0"/>
              <a:t>A tree which must be sure to span.</a:t>
            </a:r>
          </a:p>
          <a:p>
            <a:pPr marL="0" indent="0">
              <a:buNone/>
            </a:pPr>
            <a:r>
              <a:rPr lang="en-US" dirty="0"/>
              <a:t>So packets can reach every LAN.</a:t>
            </a:r>
          </a:p>
          <a:p>
            <a:pPr marL="0" indent="0">
              <a:buNone/>
            </a:pPr>
            <a:r>
              <a:rPr lang="en-US" dirty="0"/>
              <a:t>First the Root must be selected</a:t>
            </a:r>
          </a:p>
          <a:p>
            <a:pPr marL="0" indent="0">
              <a:buNone/>
            </a:pPr>
            <a:r>
              <a:rPr lang="en-US" dirty="0"/>
              <a:t>By ID it is elected.</a:t>
            </a:r>
          </a:p>
          <a:p>
            <a:pPr marL="0" indent="0">
              <a:buNone/>
            </a:pPr>
            <a:r>
              <a:rPr lang="en-US" dirty="0"/>
              <a:t>Least cost paths from Root are traced</a:t>
            </a:r>
          </a:p>
          <a:p>
            <a:pPr marL="0" indent="0">
              <a:buNone/>
            </a:pPr>
            <a:r>
              <a:rPr lang="en-US" dirty="0"/>
              <a:t>In the tree these paths are placed.</a:t>
            </a:r>
          </a:p>
          <a:p>
            <a:pPr marL="0" indent="0">
              <a:buNone/>
            </a:pPr>
            <a:r>
              <a:rPr lang="en-US" dirty="0"/>
              <a:t>A mesh is made by folks like me</a:t>
            </a:r>
          </a:p>
          <a:p>
            <a:pPr marL="0" indent="0">
              <a:buNone/>
            </a:pPr>
            <a:r>
              <a:rPr lang="en-US" dirty="0"/>
              <a:t>Then bridges find a spanning tree.</a:t>
            </a:r>
          </a:p>
          <a:p>
            <a:pPr marL="0" indent="0">
              <a:buNone/>
            </a:pPr>
            <a:r>
              <a:rPr lang="en-US" dirty="0"/>
              <a:t>	– </a:t>
            </a:r>
            <a:r>
              <a:rPr lang="en-US" dirty="0" err="1"/>
              <a:t>Radia</a:t>
            </a:r>
            <a:r>
              <a:rPr lang="en-US" dirty="0"/>
              <a:t> Perlman, 1985.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8A599-1C2C-4EE6-BEA4-EC68DF7A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927A5-7652-49EB-A980-C09468F2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52</a:t>
            </a:fld>
            <a:endParaRPr lang="LID4096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9DC957-6085-4BED-99C7-3C21096C065F}"/>
              </a:ext>
            </a:extLst>
          </p:cNvPr>
          <p:cNvSpPr txBox="1"/>
          <p:nvPr/>
        </p:nvSpPr>
        <p:spPr>
          <a:xfrm>
            <a:off x="7598390" y="2118775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6A288F-AF62-43B8-8C93-E6F07F2E5D63}"/>
              </a:ext>
            </a:extLst>
          </p:cNvPr>
          <p:cNvSpPr txBox="1"/>
          <p:nvPr/>
        </p:nvSpPr>
        <p:spPr>
          <a:xfrm>
            <a:off x="9125655" y="2350142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2152B-DCB9-49C0-9F41-997D937398CE}"/>
              </a:ext>
            </a:extLst>
          </p:cNvPr>
          <p:cNvSpPr txBox="1"/>
          <p:nvPr/>
        </p:nvSpPr>
        <p:spPr>
          <a:xfrm>
            <a:off x="7743903" y="3227827"/>
            <a:ext cx="3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LID4096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605DEE-92E1-4D97-BD3E-AD92A37E01EE}"/>
              </a:ext>
            </a:extLst>
          </p:cNvPr>
          <p:cNvSpPr txBox="1"/>
          <p:nvPr/>
        </p:nvSpPr>
        <p:spPr>
          <a:xfrm>
            <a:off x="8901260" y="3375550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9F333-9671-4687-9C6C-B4057B326F92}"/>
              </a:ext>
            </a:extLst>
          </p:cNvPr>
          <p:cNvSpPr txBox="1"/>
          <p:nvPr/>
        </p:nvSpPr>
        <p:spPr>
          <a:xfrm>
            <a:off x="9662853" y="4435778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LID4096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98566-93E9-40D2-82FF-6E5C903BFCC1}"/>
              </a:ext>
            </a:extLst>
          </p:cNvPr>
          <p:cNvSpPr txBox="1"/>
          <p:nvPr/>
        </p:nvSpPr>
        <p:spPr>
          <a:xfrm>
            <a:off x="7377201" y="3833576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LID4096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469D72-93C2-4D4D-94E6-DA08A7AA3974}"/>
              </a:ext>
            </a:extLst>
          </p:cNvPr>
          <p:cNvSpPr txBox="1"/>
          <p:nvPr/>
        </p:nvSpPr>
        <p:spPr>
          <a:xfrm>
            <a:off x="7396469" y="4789744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LID4096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5B6B9-1F54-4F60-9A7D-253EFF1A0DA6}"/>
              </a:ext>
            </a:extLst>
          </p:cNvPr>
          <p:cNvSpPr txBox="1"/>
          <p:nvPr/>
        </p:nvSpPr>
        <p:spPr>
          <a:xfrm>
            <a:off x="8502053" y="5335144"/>
            <a:ext cx="43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LID4096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2D691C-17C7-407C-AA04-AEA8815B0E16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9071225" y="1035580"/>
            <a:ext cx="643082" cy="630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BA594E-199F-462A-917D-2FF66F271066}"/>
              </a:ext>
            </a:extLst>
          </p:cNvPr>
          <p:cNvSpPr/>
          <p:nvPr/>
        </p:nvSpPr>
        <p:spPr>
          <a:xfrm>
            <a:off x="8948332" y="235761"/>
            <a:ext cx="1531950" cy="789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Selected as </a:t>
            </a:r>
            <a:r>
              <a:rPr lang="en-US" sz="4800" i="1" dirty="0"/>
              <a:t>root.</a:t>
            </a:r>
            <a:endParaRPr lang="en-US" sz="4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5637C7-F2C3-44B7-9A44-B9C519E33B4B}"/>
              </a:ext>
            </a:extLst>
          </p:cNvPr>
          <p:cNvSpPr/>
          <p:nvPr/>
        </p:nvSpPr>
        <p:spPr>
          <a:xfrm>
            <a:off x="5479511" y="5489968"/>
            <a:ext cx="1531950" cy="789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r>
              <a:rPr lang="en-US" sz="4800" dirty="0"/>
              <a:t>Nodes select shortest path to root</a:t>
            </a:r>
            <a:r>
              <a:rPr lang="en-US" sz="4800" i="1" dirty="0"/>
              <a:t>.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C3F00E-D92B-4478-8949-7177376CE8AE}"/>
              </a:ext>
            </a:extLst>
          </p:cNvPr>
          <p:cNvGrpSpPr/>
          <p:nvPr/>
        </p:nvGrpSpPr>
        <p:grpSpPr>
          <a:xfrm>
            <a:off x="6379096" y="1252110"/>
            <a:ext cx="4007633" cy="5260039"/>
            <a:chOff x="4855095" y="1252109"/>
            <a:chExt cx="4007633" cy="526003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92F5C4C-B04D-4E55-BD2E-46BC5511A7F5}"/>
                </a:ext>
              </a:extLst>
            </p:cNvPr>
            <p:cNvGrpSpPr/>
            <p:nvPr/>
          </p:nvGrpSpPr>
          <p:grpSpPr>
            <a:xfrm>
              <a:off x="5023735" y="2568773"/>
              <a:ext cx="828174" cy="828174"/>
              <a:chOff x="6598134" y="3867806"/>
              <a:chExt cx="1512992" cy="151299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DA70946-7B29-4FFE-A68A-9DED2592EBFB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E57BF23-FA9D-4E32-8566-53E63C536F1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EC6D9A6-CA23-453E-83BA-049E0CE18D34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2D92B9C-B5F5-4490-848B-01E108361F1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5FA4DCD-5032-42BF-AFA1-587696AECF6B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E841ED7-40F4-498F-89DF-2CC7F194F3E9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FAF40E-4520-4B19-905D-E486A14CA550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B8EE910-8635-496D-BFA3-476EE316C38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E2D6DD3-FF4A-4495-9D8D-8B327093DC56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95EF019-AB4F-4C04-96FC-D22BB0B03DEA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A44DED7-0952-485B-A920-042F3477CCD6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EA9195B-CB85-4756-A7F6-B8EE42E7863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844048D-D797-4554-BBA7-743789E28EF1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AE758D1-C471-47B4-B5DD-BD3803A9F4E2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0D9498D-B869-4AFE-BD3E-310875C7EF80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3BF151F-8C6C-4DF0-8B76-AA52AC84BA89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C6C578D-E940-458E-BCCD-2F1B5CD86D81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FB53B3F-3EB1-48F4-97CA-1B5424D1B19A}"/>
                </a:ext>
              </a:extLst>
            </p:cNvPr>
            <p:cNvGrpSpPr/>
            <p:nvPr/>
          </p:nvGrpSpPr>
          <p:grpSpPr>
            <a:xfrm>
              <a:off x="6719052" y="1252109"/>
              <a:ext cx="828174" cy="828174"/>
              <a:chOff x="6598135" y="3867806"/>
              <a:chExt cx="1512992" cy="151299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F1D185D-FE18-4368-80D2-8BD62279C5AF}"/>
                  </a:ext>
                </a:extLst>
              </p:cNvPr>
              <p:cNvSpPr/>
              <p:nvPr/>
            </p:nvSpPr>
            <p:spPr>
              <a:xfrm>
                <a:off x="6598135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7CA1BF4-2080-43D8-BC9A-A63882B09134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46551CB-D5F6-452D-A3B8-B55CA97DEDF6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648FC0D-35EC-43FF-859A-012371994156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9B5877-6110-4D27-89A6-66C5C8273B05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008E864-C87B-425D-A8DF-16DCF759E092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BCED70A-37D3-4F59-BF1E-9F44E91A8A99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7A7EC63-E84A-4714-9768-C7F4706DEBC5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F98D2255-12F9-4384-800D-97237252000C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A0BED68-464D-4A93-AE55-8A8AF86E0DB1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C4C0C785-C32F-4AB9-B7D5-22835EAD0820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78C80E0-4172-4836-B19F-EFE59997B74E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CAB3C30-DB2E-4959-B261-348CAD2FA256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6507C6F-F7DE-4BA7-8A30-6294FD2791C4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D78228A-8BAD-4758-B12B-B8EA72AE4597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F606FF8-A214-4BC0-B228-1FD8845194F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E4584E3-CF54-4F5B-BC2B-5C9CE54F3977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4F92C84-D0B5-49E5-9A89-9483EDA1E830}"/>
                </a:ext>
              </a:extLst>
            </p:cNvPr>
            <p:cNvGrpSpPr/>
            <p:nvPr/>
          </p:nvGrpSpPr>
          <p:grpSpPr>
            <a:xfrm>
              <a:off x="8034554" y="2834436"/>
              <a:ext cx="828174" cy="828174"/>
              <a:chOff x="6598134" y="3867806"/>
              <a:chExt cx="1512992" cy="151299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8455466-13E6-4790-8523-70BF278A27AF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2A6CD23-6919-4B52-84B4-B25C524F132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1C979CA-0E24-4F12-A75A-B2A0D666588A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12BCF10-6D17-44B8-A88D-63E551752340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6A97F45-083F-4758-8188-C39181EC2278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D357E91-832F-4FFE-866C-FE6427BC2503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8B7ACE0-400C-419B-A7B7-46E705012F14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F45671D-EE85-4EAC-AA8E-BC33318BAAD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BA782B6-DDB4-41E0-A3DF-E70FB1EF512E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1586D5B-DC25-4E68-B957-03707378C92A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C3FE0417-60F8-4C77-8B8E-0442C06857BA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2C808BE-7927-4B39-B5FB-72A8C14C10D9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B19D271-7A6E-4AEA-9E79-56A48A30F81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61AF4CAE-9F38-4AA9-8DDA-7E9E2DD0BB78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7C023EB-6DA8-4E11-81A3-0AAAE9BE5FA8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A5585FC-1094-48BD-9044-1FB7BAEFE460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980CAEF-5E68-475A-973A-413570C1BF0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407A9BD-DA21-43F6-8E8E-530569450019}"/>
                </a:ext>
              </a:extLst>
            </p:cNvPr>
            <p:cNvGrpSpPr/>
            <p:nvPr/>
          </p:nvGrpSpPr>
          <p:grpSpPr>
            <a:xfrm>
              <a:off x="7703503" y="5683974"/>
              <a:ext cx="828174" cy="828174"/>
              <a:chOff x="6598134" y="3867806"/>
              <a:chExt cx="1512992" cy="1512992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EF9A3A8-B4D9-40BF-B6A3-8B049D4B7080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396927F-3F08-4385-8375-6DFE1D6C1C58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5439DB4-9EF7-4E20-8835-8B7922A42F3E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F950580-55EC-4418-A4CC-6AFB9F51D85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5729ACB-AB0D-4D39-BC08-35177C12835D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4509D1EA-1079-4EDB-8567-9D9662894059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C1602C9-1D70-4245-B7EC-020616DC9B2B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E31495FE-983B-480D-9A91-7ED72566A9D5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F63F750-E330-4C8C-A17B-B46125A35075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3E7887E-2CDA-40C8-BFE5-A522FA978E62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86C27F07-D18F-4ABE-94C6-234B28FC33D4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4744E1D-A662-4856-8434-1BB261B5E948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F3FFE24-5824-42BC-BBA8-DB2F855B8FAE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9304C4E-5449-45D4-A4D1-3BC7081A346C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405ECA1E-822A-44D0-8573-D3D1FB7E9921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2F24632-1B20-45CC-A0C8-54900F15A89F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F63BAA2-9BE0-4806-9A49-80E07E79FF31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5807085-7745-4D12-B73C-BC8F777A7DB9}"/>
                </a:ext>
              </a:extLst>
            </p:cNvPr>
            <p:cNvGrpSpPr/>
            <p:nvPr/>
          </p:nvGrpSpPr>
          <p:grpSpPr>
            <a:xfrm>
              <a:off x="5822813" y="5477935"/>
              <a:ext cx="828174" cy="828174"/>
              <a:chOff x="6598134" y="3867806"/>
              <a:chExt cx="1512992" cy="1512992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CE2382E-CAB3-4FC8-AD67-61DD3A305097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DFD9149-5132-4CAE-B472-662A61838C3F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F5B66240-A916-49E8-B491-C1E48CADB81A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59F6F1E-4B5F-417F-A30F-0046A0510E76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4AA8222-8064-48ED-9CCE-871DAD59A393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88F62F5-0E08-4590-BF52-B93AEEEF0563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F941C3F-DB5C-4CDC-A014-C3FCCB370CF2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2BE36CB-A5CD-44E9-870A-83DA93CACB04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29C09E32-AA1B-4E9F-BCEF-CC6D08829A02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8DE2A8C6-3D75-473C-8DA1-BEF1E46C46B6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2E4026B-9E78-4FEA-98EA-5A7AA6F89473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D65AC75A-7071-4B4E-91F6-7B82364A936B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A46F3F2-174E-4C8F-B921-071D1332393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5A0F1DD-2007-44B7-9105-783439398FE0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AE8A3D8-175C-44FF-BEE8-261B65FA81CE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0D38DF9-1A36-440F-84F8-6C9F4690DC8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8E47E2A-2E7A-47C6-9FD5-E0F98C55FFCD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CF3E968-0E3B-432D-8FF3-BFE1BED7343C}"/>
                </a:ext>
              </a:extLst>
            </p:cNvPr>
            <p:cNvGrpSpPr/>
            <p:nvPr/>
          </p:nvGrpSpPr>
          <p:grpSpPr>
            <a:xfrm>
              <a:off x="4855095" y="3848735"/>
              <a:ext cx="828174" cy="828174"/>
              <a:chOff x="6598134" y="3867806"/>
              <a:chExt cx="1512992" cy="151299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0768F67-13DB-418D-93F4-8093C8C41234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9C73B48-4C79-4F66-AE96-C0A576A9F204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B731964-E8C4-460F-AB64-64442574FED8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6AC2479-D95E-4060-8B97-779DAF19922D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7CC2B3-FC69-46DB-AFE1-7A62A0D5174A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943304D-97F2-43CC-99DC-9B72CF9B2C8D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360D56B-73D3-4954-AAF9-2B43AA3DEC33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A684354-4946-49CE-8A15-DF0F6A228D77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34B1A61E-99AB-4A48-A65F-9CC00A35EEE3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D36FA0E-C708-46E9-AEE1-62B24759CFA3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38B900DD-1329-48BA-84B5-D7213CC412E1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98A8A8C5-013D-4A03-8D56-B08E0C28D35A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693CF69-5D14-4DCE-AE44-D6A640CB6D1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9E4FF70-F59B-4D98-BC77-A4C0E36910F1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1EDF38D3-A3B0-4D12-A331-9034D690BC49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9B22F298-0D73-45DD-AA40-9F3049CC7E0C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F64C15E-C907-47A2-A3BB-F33C3C75BA70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E7B4F5-34E3-4CAC-AC67-58FEB51D7611}"/>
                </a:ext>
              </a:extLst>
            </p:cNvPr>
            <p:cNvGrpSpPr/>
            <p:nvPr/>
          </p:nvGrpSpPr>
          <p:grpSpPr>
            <a:xfrm>
              <a:off x="6672286" y="3954793"/>
              <a:ext cx="828174" cy="828174"/>
              <a:chOff x="6598134" y="3867806"/>
              <a:chExt cx="1512992" cy="1512992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CCC34FC-F870-4EA6-9F43-708D91B89E8B}"/>
                  </a:ext>
                </a:extLst>
              </p:cNvPr>
              <p:cNvSpPr/>
              <p:nvPr/>
            </p:nvSpPr>
            <p:spPr>
              <a:xfrm>
                <a:off x="6598134" y="3867806"/>
                <a:ext cx="1512992" cy="15129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r>
                  <a:rPr lang="en-US" sz="1100" dirty="0"/>
                  <a:t>Switch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EDCA925F-6361-4185-AB20-C1252E339A18}"/>
                  </a:ext>
                </a:extLst>
              </p:cNvPr>
              <p:cNvSpPr/>
              <p:nvPr/>
            </p:nvSpPr>
            <p:spPr>
              <a:xfrm>
                <a:off x="7067742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33B668A-0B60-42A2-916D-052FDC4FB5DE}"/>
                  </a:ext>
                </a:extLst>
              </p:cNvPr>
              <p:cNvSpPr/>
              <p:nvPr/>
            </p:nvSpPr>
            <p:spPr>
              <a:xfrm>
                <a:off x="7206313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B8044CF-96F5-4A0A-B95E-3294E6FE4BC1}"/>
                  </a:ext>
                </a:extLst>
              </p:cNvPr>
              <p:cNvSpPr/>
              <p:nvPr/>
            </p:nvSpPr>
            <p:spPr>
              <a:xfrm>
                <a:off x="7344885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3085714-932D-44EC-8CDA-97C9C0B017AF}"/>
                  </a:ext>
                </a:extLst>
              </p:cNvPr>
              <p:cNvSpPr/>
              <p:nvPr/>
            </p:nvSpPr>
            <p:spPr>
              <a:xfrm>
                <a:off x="7483456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FB58275-95D5-4308-82CE-733FF3C0E1D5}"/>
                  </a:ext>
                </a:extLst>
              </p:cNvPr>
              <p:cNvSpPr/>
              <p:nvPr/>
            </p:nvSpPr>
            <p:spPr>
              <a:xfrm>
                <a:off x="7622027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CA86112-8273-47AB-B003-3A3EDD06CEC5}"/>
                  </a:ext>
                </a:extLst>
              </p:cNvPr>
              <p:cNvSpPr/>
              <p:nvPr/>
            </p:nvSpPr>
            <p:spPr>
              <a:xfrm>
                <a:off x="7760600" y="4086148"/>
                <a:ext cx="135514" cy="1355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7FFA575-D892-43D2-80D5-1C168BF74A19}"/>
                  </a:ext>
                </a:extLst>
              </p:cNvPr>
              <p:cNvGrpSpPr/>
              <p:nvPr/>
            </p:nvGrpSpPr>
            <p:grpSpPr>
              <a:xfrm rot="16200000">
                <a:off x="7198116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902EE338-861E-4484-8F3E-E1221E769119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E4B8909-B415-4CF2-9FD4-89CD220040CF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19F31C53-CAE9-4641-8447-3AC74441F7E9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BC456A74-2F9D-4E14-98C5-60D44C4325FD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8111FC3-098A-4928-83CA-28518728794B}"/>
                  </a:ext>
                </a:extLst>
              </p:cNvPr>
              <p:cNvGrpSpPr/>
              <p:nvPr/>
            </p:nvGrpSpPr>
            <p:grpSpPr>
              <a:xfrm rot="16200000">
                <a:off x="7326387" y="4424313"/>
                <a:ext cx="551229" cy="593677"/>
                <a:chOff x="8429905" y="3370683"/>
                <a:chExt cx="834593" cy="205176"/>
              </a:xfrm>
            </p:grpSpPr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FA8D554-B70C-4349-AC99-0A0E79B75D5B}"/>
                    </a:ext>
                  </a:extLst>
                </p:cNvPr>
                <p:cNvSpPr/>
                <p:nvPr/>
              </p:nvSpPr>
              <p:spPr>
                <a:xfrm>
                  <a:off x="842990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7436F12-AB13-401C-B1FC-5A95904EAB57}"/>
                    </a:ext>
                  </a:extLst>
                </p:cNvPr>
                <p:cNvSpPr/>
                <p:nvPr/>
              </p:nvSpPr>
              <p:spPr>
                <a:xfrm>
                  <a:off x="8639710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C917B6B-C075-4138-BFA9-39FBA19186C1}"/>
                    </a:ext>
                  </a:extLst>
                </p:cNvPr>
                <p:cNvSpPr/>
                <p:nvPr/>
              </p:nvSpPr>
              <p:spPr>
                <a:xfrm>
                  <a:off x="8849515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02F2EAA-E4BB-473E-8B93-9615D9FEF1E6}"/>
                    </a:ext>
                  </a:extLst>
                </p:cNvPr>
                <p:cNvSpPr/>
                <p:nvPr/>
              </p:nvSpPr>
              <p:spPr>
                <a:xfrm>
                  <a:off x="9059322" y="3370683"/>
                  <a:ext cx="205176" cy="205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7954B64-7ADE-4F9F-B728-A5580C7B235C}"/>
              </a:ext>
            </a:extLst>
          </p:cNvPr>
          <p:cNvSpPr/>
          <p:nvPr/>
        </p:nvSpPr>
        <p:spPr>
          <a:xfrm>
            <a:off x="5318210" y="3423448"/>
            <a:ext cx="1531950" cy="789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r>
              <a:rPr lang="en-US" sz="4800" dirty="0"/>
              <a:t>Remaining links not used!</a:t>
            </a:r>
          </a:p>
        </p:txBody>
      </p:sp>
    </p:spTree>
    <p:extLst>
      <p:ext uri="{BB962C8B-B14F-4D97-AF65-F5344CB8AC3E}">
        <p14:creationId xmlns:p14="http://schemas.microsoft.com/office/powerpoint/2010/main" val="139793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53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ALOHA &amp; Slotted ALOHA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1-persistent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nonpersistent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802.3 Ethernet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 for Wireless</a:t>
            </a:r>
          </a:p>
          <a:p>
            <a:pPr marL="0" indent="0">
              <a:buNone/>
            </a:pPr>
            <a:r>
              <a:rPr lang="en-US" dirty="0"/>
              <a:t>   Hidden Terminal</a:t>
            </a:r>
          </a:p>
          <a:p>
            <a:pPr marL="0" indent="0">
              <a:buNone/>
            </a:pPr>
            <a:r>
              <a:rPr lang="en-US" dirty="0"/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CSMA/CA</a:t>
            </a:r>
          </a:p>
          <a:p>
            <a:pPr marL="0" indent="0">
              <a:buNone/>
            </a:pPr>
            <a:r>
              <a:rPr lang="en-US" b="1" dirty="0"/>
              <a:t>802.11 </a:t>
            </a:r>
            <a:r>
              <a:rPr lang="en-US" b="1" dirty="0" err="1"/>
              <a:t>WiFi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51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88AD-054C-FF41-AF8C-08BF4FFB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Medium Access Control for Wireless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51074-6BD2-DE4A-A043-74F9A7AA9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87E80-22AA-BC41-B081-BF90447C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4681E-B341-1840-A9C8-4DA65C34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3C6F-59C9-834F-B8CC-778D787B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8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FD0F-E62C-42CF-A90A-580DF162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Wireless Channels Affect</a:t>
            </a:r>
            <a:br>
              <a:rPr lang="en-US" dirty="0"/>
            </a:br>
            <a:r>
              <a:rPr lang="en-US" dirty="0"/>
              <a:t>MAC Protocol Design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CE690-2DF9-405D-ABD7-A69DC5B5E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good news: no more wires.</a:t>
            </a:r>
          </a:p>
          <a:p>
            <a:pPr marL="0" indent="0">
              <a:buNone/>
            </a:pPr>
            <a:r>
              <a:rPr lang="en-US" dirty="0"/>
              <a:t>The bad news: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Nodes cannot detect collisions while sending.</a:t>
            </a:r>
            <a:br>
              <a:rPr lang="en-US" dirty="0"/>
            </a:br>
            <a:r>
              <a:rPr lang="en-US" dirty="0"/>
              <a:t>(you cannot talk and listen at the same time!)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Hidden </a:t>
            </a:r>
            <a:r>
              <a:rPr lang="en-US" dirty="0"/>
              <a:t>and </a:t>
            </a:r>
            <a:r>
              <a:rPr lang="en-US" i="1" dirty="0"/>
              <a:t>exposed</a:t>
            </a:r>
            <a:r>
              <a:rPr lang="en-US" dirty="0"/>
              <a:t> terminals.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C902F-725F-4E05-B365-3AFA0CC6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FDD46-EE52-4483-AB12-4696C43A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F838B-6E81-41E5-9359-40C35DA87B11}"/>
              </a:ext>
            </a:extLst>
          </p:cNvPr>
          <p:cNvSpPr/>
          <p:nvPr/>
        </p:nvSpPr>
        <p:spPr>
          <a:xfrm>
            <a:off x="8054339" y="2819717"/>
            <a:ext cx="3939589" cy="9140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We cannot detect collisions while transmitting!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09E0C-BE31-558B-37EE-82479A44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611" y="3776662"/>
            <a:ext cx="4507089" cy="25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 for Wireless Channels:</a:t>
            </a:r>
            <a:br>
              <a:rPr lang="en-US" dirty="0"/>
            </a:br>
            <a:r>
              <a:rPr lang="en-US" dirty="0"/>
              <a:t>No Collision Detection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56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297A11-25C9-4D4A-9D05-37369A9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9" y="3554346"/>
            <a:ext cx="803703" cy="1038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ECE8C-6C48-443B-8E5D-4A221864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15" y="3554346"/>
            <a:ext cx="803703" cy="1038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CE49C-7C5C-4590-B9B7-4F974056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54346"/>
            <a:ext cx="803703" cy="1038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2ACE3F-E92A-4BA0-BA2F-5D50CFD9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8" y="3554346"/>
            <a:ext cx="803703" cy="10387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6D3F32-5E80-4EA7-8F76-85F375142A8D}"/>
              </a:ext>
            </a:extLst>
          </p:cNvPr>
          <p:cNvCxnSpPr>
            <a:cxnSpLocks/>
          </p:cNvCxnSpPr>
          <p:nvPr/>
        </p:nvCxnSpPr>
        <p:spPr>
          <a:xfrm>
            <a:off x="1969430" y="5221601"/>
            <a:ext cx="82531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4EB9D-5D20-4604-8D36-83C3BEE9F600}"/>
              </a:ext>
            </a:extLst>
          </p:cNvPr>
          <p:cNvCxnSpPr>
            <a:cxnSpLocks/>
          </p:cNvCxnSpPr>
          <p:nvPr/>
        </p:nvCxnSpPr>
        <p:spPr>
          <a:xfrm flipV="1">
            <a:off x="337474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0CA647-1D0C-41FC-945B-52B707049981}"/>
              </a:ext>
            </a:extLst>
          </p:cNvPr>
          <p:cNvCxnSpPr>
            <a:cxnSpLocks/>
          </p:cNvCxnSpPr>
          <p:nvPr/>
        </p:nvCxnSpPr>
        <p:spPr>
          <a:xfrm flipV="1">
            <a:off x="4918841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C8C5C8-635A-4EF7-B0F5-9902A8D7D426}"/>
              </a:ext>
            </a:extLst>
          </p:cNvPr>
          <p:cNvCxnSpPr>
            <a:cxnSpLocks/>
          </p:cNvCxnSpPr>
          <p:nvPr/>
        </p:nvCxnSpPr>
        <p:spPr>
          <a:xfrm flipV="1">
            <a:off x="6479627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D5D336-5201-4D4E-B140-A09E74C467DE}"/>
              </a:ext>
            </a:extLst>
          </p:cNvPr>
          <p:cNvCxnSpPr>
            <a:cxnSpLocks/>
          </p:cNvCxnSpPr>
          <p:nvPr/>
        </p:nvCxnSpPr>
        <p:spPr>
          <a:xfrm flipV="1">
            <a:off x="8034500" y="4593095"/>
            <a:ext cx="0" cy="6285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064A64-44CB-3D40-A176-A306643A9961}"/>
              </a:ext>
            </a:extLst>
          </p:cNvPr>
          <p:cNvGrpSpPr/>
          <p:nvPr/>
        </p:nvGrpSpPr>
        <p:grpSpPr>
          <a:xfrm>
            <a:off x="2572860" y="2191077"/>
            <a:ext cx="5887631" cy="1286924"/>
            <a:chOff x="2572860" y="2191077"/>
            <a:chExt cx="5887631" cy="12869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0AB99-0B0D-1449-9BF5-A52B9752E945}"/>
                </a:ext>
              </a:extLst>
            </p:cNvPr>
            <p:cNvCxnSpPr/>
            <p:nvPr/>
          </p:nvCxnSpPr>
          <p:spPr>
            <a:xfrm flipV="1">
              <a:off x="3451860" y="2599118"/>
              <a:ext cx="746760" cy="8298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ECE3E-64D3-0347-A35B-64C26895F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9020" y="2623619"/>
              <a:ext cx="684804" cy="854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5CBA35-3D6F-674D-AC7E-0CA75CCB782F}"/>
                </a:ext>
              </a:extLst>
            </p:cNvPr>
            <p:cNvSpPr/>
            <p:nvPr/>
          </p:nvSpPr>
          <p:spPr>
            <a:xfrm>
              <a:off x="2572860" y="2191077"/>
              <a:ext cx="5887631" cy="4570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Channel is free, I can send my frame to B</a:t>
              </a:r>
            </a:p>
          </p:txBody>
        </p:sp>
      </p:grpSp>
      <p:pic>
        <p:nvPicPr>
          <p:cNvPr id="16" name="Explosion">
            <a:extLst>
              <a:ext uri="{FF2B5EF4-FFF2-40B4-BE49-F238E27FC236}">
                <a16:creationId xmlns:a16="http://schemas.microsoft.com/office/drawing/2014/main" id="{216E4BE1-C021-996B-3E2D-2D7361782A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01" b="98039" l="7765" r="90000">
                        <a14:foregroundMark x1="7765" y1="29864" x2="8941" y2="44193"/>
                        <a14:foregroundMark x1="42000" y1="83560" x2="60588" y2="92006"/>
                        <a14:foregroundMark x1="88000" y1="57617" x2="85529" y2="55204"/>
                        <a14:foregroundMark x1="87412" y1="51735" x2="84706" y2="59879"/>
                        <a14:foregroundMark x1="79059" y1="48718" x2="41412" y2="16742"/>
                        <a14:foregroundMark x1="41412" y1="16742" x2="31412" y2="15686"/>
                        <a14:foregroundMark x1="56118" y1="19457" x2="24824" y2="15686"/>
                        <a14:foregroundMark x1="42588" y1="73756" x2="33882" y2="98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"/>
          <a:stretch/>
        </p:blipFill>
        <p:spPr>
          <a:xfrm>
            <a:off x="4470574" y="3176581"/>
            <a:ext cx="2423485" cy="17774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5437BE-39C1-8046-9372-E5CBCC763458}"/>
              </a:ext>
            </a:extLst>
          </p:cNvPr>
          <p:cNvSpPr/>
          <p:nvPr/>
        </p:nvSpPr>
        <p:spPr>
          <a:xfrm>
            <a:off x="3439042" y="4824409"/>
            <a:ext cx="2269842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EDB290-A182-7F49-9AFB-9637C219CC27}"/>
              </a:ext>
            </a:extLst>
          </p:cNvPr>
          <p:cNvSpPr/>
          <p:nvPr/>
        </p:nvSpPr>
        <p:spPr>
          <a:xfrm>
            <a:off x="5708894" y="4824409"/>
            <a:ext cx="2261313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A35A64-6BD0-E740-988A-265E33ACDACF}"/>
              </a:ext>
            </a:extLst>
          </p:cNvPr>
          <p:cNvGrpSpPr/>
          <p:nvPr/>
        </p:nvGrpSpPr>
        <p:grpSpPr>
          <a:xfrm>
            <a:off x="3451862" y="4746548"/>
            <a:ext cx="4420602" cy="7868"/>
            <a:chOff x="3451862" y="4746548"/>
            <a:chExt cx="4420602" cy="786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E387B76-4D73-084B-BD17-F583CD6811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1862" y="4749206"/>
              <a:ext cx="2199298" cy="52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8B6B38-FFC5-C047-8425-946AA7E20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8815" y="4746548"/>
              <a:ext cx="1943649" cy="78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AF8300F-25C8-7749-AF0F-B56C7FE39802}"/>
              </a:ext>
            </a:extLst>
          </p:cNvPr>
          <p:cNvSpPr/>
          <p:nvPr/>
        </p:nvSpPr>
        <p:spPr>
          <a:xfrm>
            <a:off x="2572860" y="2648766"/>
            <a:ext cx="5887630" cy="3621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My frame is colliding, better stop sending!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C380A3-AC39-4F44-8A8A-54A61187AF7A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774967-4889-5944-BEAD-85A1E2577F5E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3E19EA-4827-1B4A-9961-E792CE3B6B28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35B839-3D21-C14E-A669-CAFD05DFB9A3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BA74B5-F62E-A825-A614-F10B36677362}"/>
              </a:ext>
            </a:extLst>
          </p:cNvPr>
          <p:cNvGrpSpPr/>
          <p:nvPr/>
        </p:nvGrpSpPr>
        <p:grpSpPr>
          <a:xfrm>
            <a:off x="5203304" y="4287794"/>
            <a:ext cx="1073310" cy="940938"/>
            <a:chOff x="9310005" y="1671895"/>
            <a:chExt cx="1073310" cy="940938"/>
          </a:xfrm>
        </p:grpSpPr>
        <p:pic>
          <p:nvPicPr>
            <p:cNvPr id="1026" name="Picture 2" descr="Lightning symbol vector image | Free SVG">
              <a:extLst>
                <a:ext uri="{FF2B5EF4-FFF2-40B4-BE49-F238E27FC236}">
                  <a16:creationId xmlns:a16="http://schemas.microsoft.com/office/drawing/2014/main" id="{676B8AB0-76CA-E60B-A796-1261E2B2B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3112">
              <a:off x="9657679" y="1671895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Lightning symbol vector image | Free SVG">
              <a:extLst>
                <a:ext uri="{FF2B5EF4-FFF2-40B4-BE49-F238E27FC236}">
                  <a16:creationId xmlns:a16="http://schemas.microsoft.com/office/drawing/2014/main" id="{61030C9D-CA82-362E-E4CF-83D4D2CFF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4766" flipH="1">
              <a:off x="9310005" y="1885606"/>
              <a:ext cx="462616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Lightning symbol vector image | Free SVG">
              <a:extLst>
                <a:ext uri="{FF2B5EF4-FFF2-40B4-BE49-F238E27FC236}">
                  <a16:creationId xmlns:a16="http://schemas.microsoft.com/office/drawing/2014/main" id="{0C1CD8D5-C088-309D-8498-255058935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877">
              <a:off x="9969115" y="1842528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EE147B-B7C2-5C5B-791A-327A2E4A0B1A}"/>
              </a:ext>
            </a:extLst>
          </p:cNvPr>
          <p:cNvSpPr txBox="1"/>
          <p:nvPr/>
        </p:nvSpPr>
        <p:spPr>
          <a:xfrm>
            <a:off x="10726911" y="2950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22F482-4E8B-7FA9-E331-DA85DC32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6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 for Wireless Channels:</a:t>
            </a:r>
            <a:br>
              <a:rPr lang="en-US" dirty="0"/>
            </a:br>
            <a:r>
              <a:rPr lang="en-US" dirty="0"/>
              <a:t>No Collision Detection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57</a:t>
            </a:fld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857D2-27C9-BD4C-AE29-338E1FA38E0B}"/>
              </a:ext>
            </a:extLst>
          </p:cNvPr>
          <p:cNvSpPr/>
          <p:nvPr/>
        </p:nvSpPr>
        <p:spPr>
          <a:xfrm>
            <a:off x="9304020" y="165343"/>
            <a:ext cx="2743200" cy="515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Bad news 1/2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61A362-47AA-B34D-837E-7812D31A416F}"/>
              </a:ext>
            </a:extLst>
          </p:cNvPr>
          <p:cNvGrpSpPr/>
          <p:nvPr/>
        </p:nvGrpSpPr>
        <p:grpSpPr>
          <a:xfrm>
            <a:off x="2572860" y="2191077"/>
            <a:ext cx="5887631" cy="1286924"/>
            <a:chOff x="2572860" y="2191077"/>
            <a:chExt cx="5887631" cy="12869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0AB99-0B0D-1449-9BF5-A52B9752E945}"/>
                </a:ext>
              </a:extLst>
            </p:cNvPr>
            <p:cNvCxnSpPr/>
            <p:nvPr/>
          </p:nvCxnSpPr>
          <p:spPr>
            <a:xfrm flipV="1">
              <a:off x="3451860" y="2599118"/>
              <a:ext cx="746760" cy="8298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ECE3E-64D3-0347-A35B-64C26895F8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9020" y="2623619"/>
              <a:ext cx="684804" cy="854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5CBA35-3D6F-674D-AC7E-0CA75CCB782F}"/>
                </a:ext>
              </a:extLst>
            </p:cNvPr>
            <p:cNvSpPr/>
            <p:nvPr/>
          </p:nvSpPr>
          <p:spPr>
            <a:xfrm>
              <a:off x="2572860" y="2191077"/>
              <a:ext cx="5887631" cy="4570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Channel is free, I can send my frame to B</a:t>
              </a:r>
            </a:p>
          </p:txBody>
        </p:sp>
      </p:grpSp>
      <p:pic>
        <p:nvPicPr>
          <p:cNvPr id="3" name="Explosion">
            <a:extLst>
              <a:ext uri="{FF2B5EF4-FFF2-40B4-BE49-F238E27FC236}">
                <a16:creationId xmlns:a16="http://schemas.microsoft.com/office/drawing/2014/main" id="{E1A4C930-8DCC-9665-CA5D-9D6DCC96A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1" b="98039" l="7765" r="90000">
                        <a14:foregroundMark x1="7765" y1="29864" x2="8941" y2="44193"/>
                        <a14:foregroundMark x1="42000" y1="83560" x2="60588" y2="92006"/>
                        <a14:foregroundMark x1="88000" y1="57617" x2="85529" y2="55204"/>
                        <a14:foregroundMark x1="87412" y1="51735" x2="84706" y2="59879"/>
                        <a14:foregroundMark x1="79059" y1="48718" x2="41412" y2="16742"/>
                        <a14:foregroundMark x1="41412" y1="16742" x2="31412" y2="15686"/>
                        <a14:foregroundMark x1="56118" y1="19457" x2="24824" y2="15686"/>
                        <a14:foregroundMark x1="42588" y1="73756" x2="33882" y2="98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"/>
          <a:stretch/>
        </p:blipFill>
        <p:spPr>
          <a:xfrm>
            <a:off x="4515922" y="3114254"/>
            <a:ext cx="2423485" cy="1777483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AE210D4-C219-904A-B54D-A78D7060D22C}"/>
              </a:ext>
            </a:extLst>
          </p:cNvPr>
          <p:cNvGrpSpPr/>
          <p:nvPr/>
        </p:nvGrpSpPr>
        <p:grpSpPr>
          <a:xfrm>
            <a:off x="1516384" y="4824409"/>
            <a:ext cx="9433556" cy="319586"/>
            <a:chOff x="1516384" y="4824409"/>
            <a:chExt cx="9433556" cy="31958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437BE-39C1-8046-9372-E5CBCC763458}"/>
                </a:ext>
              </a:extLst>
            </p:cNvPr>
            <p:cNvSpPr/>
            <p:nvPr/>
          </p:nvSpPr>
          <p:spPr>
            <a:xfrm>
              <a:off x="3439042" y="4824409"/>
              <a:ext cx="7510898" cy="319586"/>
            </a:xfrm>
            <a:prstGeom prst="rect">
              <a:avLst/>
            </a:pr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0"/>
              <a:tileRect/>
            </a:gra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EDB290-A182-7F49-9AFB-9637C219CC27}"/>
                </a:ext>
              </a:extLst>
            </p:cNvPr>
            <p:cNvSpPr/>
            <p:nvPr/>
          </p:nvSpPr>
          <p:spPr>
            <a:xfrm>
              <a:off x="1516384" y="4824409"/>
              <a:ext cx="6453824" cy="319586"/>
            </a:xfrm>
            <a:prstGeom prst="rect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0"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76923A-9CD8-3A4E-9B97-B43421238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23" y="3593298"/>
            <a:ext cx="909484" cy="909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B4F188-1A20-EC47-844C-D147D9569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51" y="3593298"/>
            <a:ext cx="909484" cy="9094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8D9861-8F65-CF4F-A2C6-3F99FE347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79" y="3593298"/>
            <a:ext cx="909484" cy="9094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3BD684-2CC2-2041-9C67-017278589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6" y="3593298"/>
            <a:ext cx="909484" cy="90948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D9254F0-ADE2-D14A-9CAC-1FDB894B4E52}"/>
              </a:ext>
            </a:extLst>
          </p:cNvPr>
          <p:cNvGrpSpPr/>
          <p:nvPr/>
        </p:nvGrpSpPr>
        <p:grpSpPr>
          <a:xfrm>
            <a:off x="2516101" y="5391034"/>
            <a:ext cx="6270117" cy="818881"/>
            <a:chOff x="2516101" y="5391034"/>
            <a:chExt cx="6270117" cy="8188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60478C-1C39-F54F-9A69-EA95625C3CDE}"/>
                </a:ext>
              </a:extLst>
            </p:cNvPr>
            <p:cNvCxnSpPr/>
            <p:nvPr/>
          </p:nvCxnSpPr>
          <p:spPr>
            <a:xfrm flipV="1">
              <a:off x="3451860" y="5391034"/>
              <a:ext cx="0" cy="491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4168A9C-56FC-854B-A98E-F61F1B46C821}"/>
                </a:ext>
              </a:extLst>
            </p:cNvPr>
            <p:cNvCxnSpPr/>
            <p:nvPr/>
          </p:nvCxnSpPr>
          <p:spPr>
            <a:xfrm flipV="1">
              <a:off x="7872464" y="5391034"/>
              <a:ext cx="0" cy="491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AF8300F-25C8-7749-AF0F-B56C7FE39802}"/>
                </a:ext>
              </a:extLst>
            </p:cNvPr>
            <p:cNvSpPr/>
            <p:nvPr/>
          </p:nvSpPr>
          <p:spPr>
            <a:xfrm>
              <a:off x="2516101" y="5738236"/>
              <a:ext cx="6270117" cy="471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Outgoing signal too strong to detect collision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58107E-B0DB-4049-8F21-078F97639569}"/>
              </a:ext>
            </a:extLst>
          </p:cNvPr>
          <p:cNvSpPr txBox="1"/>
          <p:nvPr/>
        </p:nvSpPr>
        <p:spPr>
          <a:xfrm>
            <a:off x="8786218" y="2799045"/>
            <a:ext cx="3299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Collision not detected because incoming signal is orders of magnitude weaker than outgoing signal.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663125-1D5E-504B-9B9D-61EC0B844C05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940F5-486B-3746-A828-B91381D4077E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4AFB6-EA50-FC48-9B05-E057190FB8FE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A88A3C-9A63-9141-8D04-864F7A4C395C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F505DD-9166-8775-B073-AAF1F817A7D8}"/>
              </a:ext>
            </a:extLst>
          </p:cNvPr>
          <p:cNvGrpSpPr/>
          <p:nvPr/>
        </p:nvGrpSpPr>
        <p:grpSpPr>
          <a:xfrm>
            <a:off x="5191010" y="4209882"/>
            <a:ext cx="1073310" cy="940938"/>
            <a:chOff x="9310005" y="1671895"/>
            <a:chExt cx="1073310" cy="940938"/>
          </a:xfrm>
        </p:grpSpPr>
        <p:pic>
          <p:nvPicPr>
            <p:cNvPr id="33" name="Picture 2" descr="Lightning symbol vector image | Free SVG">
              <a:extLst>
                <a:ext uri="{FF2B5EF4-FFF2-40B4-BE49-F238E27FC236}">
                  <a16:creationId xmlns:a16="http://schemas.microsoft.com/office/drawing/2014/main" id="{41105C6C-C456-8AFF-959A-B530B3AED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3112">
              <a:off x="9657679" y="1671895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Lightning symbol vector image | Free SVG">
              <a:extLst>
                <a:ext uri="{FF2B5EF4-FFF2-40B4-BE49-F238E27FC236}">
                  <a16:creationId xmlns:a16="http://schemas.microsoft.com/office/drawing/2014/main" id="{DB549E04-8064-5D10-1415-023296859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4766" flipH="1">
              <a:off x="9310005" y="1885606"/>
              <a:ext cx="462616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Lightning symbol vector image | Free SVG">
              <a:extLst>
                <a:ext uri="{FF2B5EF4-FFF2-40B4-BE49-F238E27FC236}">
                  <a16:creationId xmlns:a16="http://schemas.microsoft.com/office/drawing/2014/main" id="{EF54F229-2C4E-400C-23A0-F208B32CF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877">
              <a:off x="9969115" y="1842528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10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 for Wireless Channels:</a:t>
            </a:r>
            <a:br>
              <a:rPr lang="en-US" dirty="0"/>
            </a:br>
            <a:r>
              <a:rPr lang="en-US" dirty="0"/>
              <a:t>Carrier Sense has Limited Range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58</a:t>
            </a:fld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857D2-27C9-BD4C-AE29-338E1FA38E0B}"/>
              </a:ext>
            </a:extLst>
          </p:cNvPr>
          <p:cNvSpPr/>
          <p:nvPr/>
        </p:nvSpPr>
        <p:spPr>
          <a:xfrm>
            <a:off x="9304020" y="165343"/>
            <a:ext cx="2743200" cy="515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Bad news 2/2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2ECE3E-64D3-0347-A35B-64C26895F892}"/>
              </a:ext>
            </a:extLst>
          </p:cNvPr>
          <p:cNvCxnSpPr>
            <a:cxnSpLocks/>
          </p:cNvCxnSpPr>
          <p:nvPr/>
        </p:nvCxnSpPr>
        <p:spPr>
          <a:xfrm flipH="1" flipV="1">
            <a:off x="5876024" y="2569484"/>
            <a:ext cx="684804" cy="8543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73833-F26C-B448-85D5-A2261BAEADB1}"/>
              </a:ext>
            </a:extLst>
          </p:cNvPr>
          <p:cNvGrpSpPr/>
          <p:nvPr/>
        </p:nvGrpSpPr>
        <p:grpSpPr>
          <a:xfrm>
            <a:off x="2572860" y="2191077"/>
            <a:ext cx="5887631" cy="1237923"/>
            <a:chOff x="2572860" y="2191077"/>
            <a:chExt cx="5887631" cy="12379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0AB99-0B0D-1449-9BF5-A52B9752E945}"/>
                </a:ext>
              </a:extLst>
            </p:cNvPr>
            <p:cNvCxnSpPr/>
            <p:nvPr/>
          </p:nvCxnSpPr>
          <p:spPr>
            <a:xfrm flipV="1">
              <a:off x="3451860" y="2599118"/>
              <a:ext cx="746760" cy="8298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5CBA35-3D6F-674D-AC7E-0CA75CCB782F}"/>
                </a:ext>
              </a:extLst>
            </p:cNvPr>
            <p:cNvSpPr/>
            <p:nvPr/>
          </p:nvSpPr>
          <p:spPr>
            <a:xfrm>
              <a:off x="2572860" y="2191077"/>
              <a:ext cx="5887631" cy="4570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Channel is free, I can send my frame B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76923A-9CD8-3A4E-9B97-B43421238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23" y="3593298"/>
            <a:ext cx="909484" cy="909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B4F188-1A20-EC47-844C-D147D956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51" y="3593298"/>
            <a:ext cx="909484" cy="9094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8D9861-8F65-CF4F-A2C6-3F99FE347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79" y="3593298"/>
            <a:ext cx="909484" cy="9094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3BD684-2CC2-2041-9C67-01727858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06" y="3593298"/>
            <a:ext cx="909484" cy="90948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D9254F0-ADE2-D14A-9CAC-1FDB894B4E52}"/>
              </a:ext>
            </a:extLst>
          </p:cNvPr>
          <p:cNvGrpSpPr/>
          <p:nvPr/>
        </p:nvGrpSpPr>
        <p:grpSpPr>
          <a:xfrm>
            <a:off x="2516101" y="5391034"/>
            <a:ext cx="6270117" cy="818881"/>
            <a:chOff x="2516101" y="5391034"/>
            <a:chExt cx="6270117" cy="81888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60478C-1C39-F54F-9A69-EA95625C3CDE}"/>
                </a:ext>
              </a:extLst>
            </p:cNvPr>
            <p:cNvCxnSpPr/>
            <p:nvPr/>
          </p:nvCxnSpPr>
          <p:spPr>
            <a:xfrm flipV="1">
              <a:off x="3451860" y="5391034"/>
              <a:ext cx="0" cy="491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4168A9C-56FC-854B-A98E-F61F1B46C821}"/>
                </a:ext>
              </a:extLst>
            </p:cNvPr>
            <p:cNvCxnSpPr/>
            <p:nvPr/>
          </p:nvCxnSpPr>
          <p:spPr>
            <a:xfrm flipV="1">
              <a:off x="6479627" y="5391034"/>
              <a:ext cx="0" cy="491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AF8300F-25C8-7749-AF0F-B56C7FE39802}"/>
                </a:ext>
              </a:extLst>
            </p:cNvPr>
            <p:cNvSpPr/>
            <p:nvPr/>
          </p:nvSpPr>
          <p:spPr>
            <a:xfrm>
              <a:off x="2516101" y="5738236"/>
              <a:ext cx="6270117" cy="471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Range too short to detect channel is in use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E9100B1-41FB-BA49-B993-6B54FE463CF3}"/>
              </a:ext>
            </a:extLst>
          </p:cNvPr>
          <p:cNvSpPr/>
          <p:nvPr/>
        </p:nvSpPr>
        <p:spPr>
          <a:xfrm>
            <a:off x="1205009" y="3205780"/>
            <a:ext cx="4341302" cy="1833476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8C083F-0DA7-2F4A-8A96-CFC6C6EB812B}"/>
              </a:ext>
            </a:extLst>
          </p:cNvPr>
          <p:cNvSpPr/>
          <p:nvPr/>
        </p:nvSpPr>
        <p:spPr>
          <a:xfrm>
            <a:off x="4308976" y="3205780"/>
            <a:ext cx="4341302" cy="18334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8ADCE-9B0A-4040-B797-C602268F70FC}"/>
              </a:ext>
            </a:extLst>
          </p:cNvPr>
          <p:cNvSpPr/>
          <p:nvPr/>
        </p:nvSpPr>
        <p:spPr>
          <a:xfrm>
            <a:off x="3439042" y="4824409"/>
            <a:ext cx="1479797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A0D9FB-E78F-C342-BD9F-DD4F2FCD33D5}"/>
              </a:ext>
            </a:extLst>
          </p:cNvPr>
          <p:cNvSpPr/>
          <p:nvPr/>
        </p:nvSpPr>
        <p:spPr>
          <a:xfrm>
            <a:off x="4929620" y="4826939"/>
            <a:ext cx="1471637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D1652-C83F-8246-9523-EB493182EF56}"/>
              </a:ext>
            </a:extLst>
          </p:cNvPr>
          <p:cNvSpPr txBox="1"/>
          <p:nvPr/>
        </p:nvSpPr>
        <p:spPr>
          <a:xfrm>
            <a:off x="8786218" y="2968356"/>
            <a:ext cx="3299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Stations sense that channel is idle, but their range is too short to detect a transmitting </a:t>
            </a:r>
            <a:r>
              <a:rPr lang="en-NL" sz="2400" i="1" dirty="0"/>
              <a:t>hidden terminal</a:t>
            </a:r>
            <a:r>
              <a:rPr lang="en-NL" sz="24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D70D77-CA86-1D4E-947F-3CA0F711BB97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EDDD0-85BA-DB40-90BD-7FA9C5B7FD42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E3935E-4691-DF40-8F78-FF81D38CE1C6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E04F3-1FC0-994F-B3C5-9125511E4A23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8DA085-50B9-5843-8365-D89DC0341DAD}"/>
              </a:ext>
            </a:extLst>
          </p:cNvPr>
          <p:cNvSpPr txBox="1"/>
          <p:nvPr/>
        </p:nvSpPr>
        <p:spPr>
          <a:xfrm>
            <a:off x="462667" y="1682961"/>
            <a:ext cx="2282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Hidden Terminal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6A850E-ADBF-B69D-B090-EDDA4E2F9D3A}"/>
              </a:ext>
            </a:extLst>
          </p:cNvPr>
          <p:cNvGrpSpPr/>
          <p:nvPr/>
        </p:nvGrpSpPr>
        <p:grpSpPr>
          <a:xfrm>
            <a:off x="4388980" y="4219729"/>
            <a:ext cx="1073310" cy="940938"/>
            <a:chOff x="9310005" y="1671895"/>
            <a:chExt cx="1073310" cy="940938"/>
          </a:xfrm>
        </p:grpSpPr>
        <p:pic>
          <p:nvPicPr>
            <p:cNvPr id="36" name="Picture 2" descr="Lightning symbol vector image | Free SVG">
              <a:extLst>
                <a:ext uri="{FF2B5EF4-FFF2-40B4-BE49-F238E27FC236}">
                  <a16:creationId xmlns:a16="http://schemas.microsoft.com/office/drawing/2014/main" id="{B2B828A5-EB41-5D5A-36DC-91E30B05A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3112">
              <a:off x="9657679" y="1671895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Lightning symbol vector image | Free SVG">
              <a:extLst>
                <a:ext uri="{FF2B5EF4-FFF2-40B4-BE49-F238E27FC236}">
                  <a16:creationId xmlns:a16="http://schemas.microsoft.com/office/drawing/2014/main" id="{33529CBD-4786-A27C-ABC9-4943AD888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24766" flipH="1">
              <a:off x="9310005" y="1885606"/>
              <a:ext cx="462616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Lightning symbol vector image | Free SVG">
              <a:extLst>
                <a:ext uri="{FF2B5EF4-FFF2-40B4-BE49-F238E27FC236}">
                  <a16:creationId xmlns:a16="http://schemas.microsoft.com/office/drawing/2014/main" id="{B6879140-E934-564D-0060-D40E9EDE2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4877">
              <a:off x="9969115" y="1842528"/>
              <a:ext cx="414200" cy="72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Explosion">
            <a:extLst>
              <a:ext uri="{FF2B5EF4-FFF2-40B4-BE49-F238E27FC236}">
                <a16:creationId xmlns:a16="http://schemas.microsoft.com/office/drawing/2014/main" id="{4F0856A4-4F0C-10DF-B738-8273A3A61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01" b="98039" l="7765" r="90000">
                        <a14:foregroundMark x1="7765" y1="29864" x2="8941" y2="44193"/>
                        <a14:foregroundMark x1="42000" y1="83560" x2="60588" y2="92006"/>
                        <a14:foregroundMark x1="88000" y1="57617" x2="85529" y2="55204"/>
                        <a14:foregroundMark x1="87412" y1="51735" x2="84706" y2="59879"/>
                        <a14:foregroundMark x1="79059" y1="48718" x2="41412" y2="16742"/>
                        <a14:foregroundMark x1="41412" y1="16742" x2="31412" y2="15686"/>
                        <a14:foregroundMark x1="56118" y1="19457" x2="24824" y2="15686"/>
                        <a14:foregroundMark x1="42588" y1="73756" x2="33882" y2="98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69"/>
          <a:stretch/>
        </p:blipFill>
        <p:spPr>
          <a:xfrm>
            <a:off x="3694949" y="3065982"/>
            <a:ext cx="2423485" cy="17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161-A6EC-438B-B5FE-B23F4237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 for Wireless Channels:</a:t>
            </a:r>
            <a:br>
              <a:rPr lang="en-US" dirty="0"/>
            </a:br>
            <a:r>
              <a:rPr lang="en-US" dirty="0"/>
              <a:t>Carrier Sense has Limited Range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499-BBBD-473A-A268-18B38B47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2F2B6-9CE8-4AB6-91C6-5536D568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59</a:t>
            </a:fld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857D2-27C9-BD4C-AE29-338E1FA38E0B}"/>
              </a:ext>
            </a:extLst>
          </p:cNvPr>
          <p:cNvSpPr/>
          <p:nvPr/>
        </p:nvSpPr>
        <p:spPr>
          <a:xfrm>
            <a:off x="9304020" y="165343"/>
            <a:ext cx="2743200" cy="515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Bad news 2/2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D889C5-207C-4440-AB6D-626EC0BF9AFE}"/>
              </a:ext>
            </a:extLst>
          </p:cNvPr>
          <p:cNvGrpSpPr/>
          <p:nvPr/>
        </p:nvGrpSpPr>
        <p:grpSpPr>
          <a:xfrm>
            <a:off x="406449" y="2284691"/>
            <a:ext cx="5887631" cy="1183505"/>
            <a:chOff x="406449" y="2284691"/>
            <a:chExt cx="5887631" cy="118350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0AB99-0B0D-1449-9BF5-A52B9752E945}"/>
                </a:ext>
              </a:extLst>
            </p:cNvPr>
            <p:cNvCxnSpPr/>
            <p:nvPr/>
          </p:nvCxnSpPr>
          <p:spPr>
            <a:xfrm flipV="1">
              <a:off x="4993324" y="2638314"/>
              <a:ext cx="746760" cy="8298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5CBA35-3D6F-674D-AC7E-0CA75CCB782F}"/>
                </a:ext>
              </a:extLst>
            </p:cNvPr>
            <p:cNvSpPr/>
            <p:nvPr/>
          </p:nvSpPr>
          <p:spPr>
            <a:xfrm>
              <a:off x="406449" y="2284691"/>
              <a:ext cx="5887631" cy="4570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Channel is free, I can send my frame 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76923A-9CD8-3A4E-9B97-B43421238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23" y="3593298"/>
            <a:ext cx="909484" cy="909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B4F188-1A20-EC47-844C-D147D956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51" y="3593298"/>
            <a:ext cx="909484" cy="9094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8D9861-8F65-CF4F-A2C6-3F99FE347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79" y="3593298"/>
            <a:ext cx="909484" cy="9094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3BD684-2CC2-2041-9C67-01727858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06" y="3593298"/>
            <a:ext cx="909484" cy="9094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E9100B1-41FB-BA49-B993-6B54FE463CF3}"/>
              </a:ext>
            </a:extLst>
          </p:cNvPr>
          <p:cNvSpPr/>
          <p:nvPr/>
        </p:nvSpPr>
        <p:spPr>
          <a:xfrm>
            <a:off x="2742590" y="3199690"/>
            <a:ext cx="4341302" cy="1833476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8C083F-0DA7-2F4A-8A96-CFC6C6EB812B}"/>
              </a:ext>
            </a:extLst>
          </p:cNvPr>
          <p:cNvSpPr/>
          <p:nvPr/>
        </p:nvSpPr>
        <p:spPr>
          <a:xfrm>
            <a:off x="4308976" y="3205780"/>
            <a:ext cx="4341302" cy="183347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8ADCE-9B0A-4040-B797-C602268F70FC}"/>
              </a:ext>
            </a:extLst>
          </p:cNvPr>
          <p:cNvSpPr/>
          <p:nvPr/>
        </p:nvSpPr>
        <p:spPr>
          <a:xfrm>
            <a:off x="2738576" y="4714812"/>
            <a:ext cx="4226099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A0D9FB-E78F-C342-BD9F-DD4F2FCD33D5}"/>
              </a:ext>
            </a:extLst>
          </p:cNvPr>
          <p:cNvSpPr/>
          <p:nvPr/>
        </p:nvSpPr>
        <p:spPr>
          <a:xfrm>
            <a:off x="4444572" y="4849984"/>
            <a:ext cx="4205701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D1652-C83F-8246-9523-EB493182EF56}"/>
              </a:ext>
            </a:extLst>
          </p:cNvPr>
          <p:cNvSpPr txBox="1"/>
          <p:nvPr/>
        </p:nvSpPr>
        <p:spPr>
          <a:xfrm>
            <a:off x="8786218" y="2766842"/>
            <a:ext cx="3299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Stations sense that channel is in use, but the </a:t>
            </a:r>
            <a:r>
              <a:rPr lang="en-NL" sz="2400" i="1" dirty="0"/>
              <a:t>exposed terminal’s </a:t>
            </a:r>
            <a:r>
              <a:rPr lang="en-NL" sz="2400" dirty="0"/>
              <a:t>signal would not reach and interfere with the intended recipient.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781B8C-D3D5-2E4F-BA09-DD0B3A6EEB77}"/>
              </a:ext>
            </a:extLst>
          </p:cNvPr>
          <p:cNvGrpSpPr/>
          <p:nvPr/>
        </p:nvGrpSpPr>
        <p:grpSpPr>
          <a:xfrm>
            <a:off x="6560828" y="1757191"/>
            <a:ext cx="5125631" cy="1666676"/>
            <a:chOff x="6560828" y="1757191"/>
            <a:chExt cx="5125631" cy="1666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2ECE3E-64D3-0347-A35B-64C26895F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0828" y="2457895"/>
              <a:ext cx="824450" cy="96597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E0B306-56FB-514F-BEA0-D37CFD0E8817}"/>
                </a:ext>
              </a:extLst>
            </p:cNvPr>
            <p:cNvSpPr/>
            <p:nvPr/>
          </p:nvSpPr>
          <p:spPr>
            <a:xfrm>
              <a:off x="6560828" y="1757191"/>
              <a:ext cx="5125631" cy="79218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r>
                <a:rPr lang="en-US" sz="4800" dirty="0"/>
                <a:t>Channel is in use,</a:t>
              </a:r>
              <a:br>
                <a:rPr lang="en-US" sz="4800" dirty="0"/>
              </a:br>
              <a:r>
                <a:rPr lang="en-US" sz="4800" dirty="0"/>
                <a:t>I </a:t>
              </a:r>
              <a:r>
                <a:rPr lang="en-US" sz="4800" b="1" dirty="0"/>
                <a:t>cannot</a:t>
              </a:r>
              <a:r>
                <a:rPr lang="en-US" sz="4800" dirty="0"/>
                <a:t> send my frame to 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D49A48-D33D-9140-AE8D-740C8283DA27}"/>
              </a:ext>
            </a:extLst>
          </p:cNvPr>
          <p:cNvGrpSpPr/>
          <p:nvPr/>
        </p:nvGrpSpPr>
        <p:grpSpPr>
          <a:xfrm>
            <a:off x="2516101" y="5322454"/>
            <a:ext cx="6270117" cy="887461"/>
            <a:chOff x="2516101" y="5322454"/>
            <a:chExt cx="6270117" cy="88746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D1990C-6CCA-A249-8A2B-758D61F32E1F}"/>
                </a:ext>
              </a:extLst>
            </p:cNvPr>
            <p:cNvCxnSpPr/>
            <p:nvPr/>
          </p:nvCxnSpPr>
          <p:spPr>
            <a:xfrm flipV="1">
              <a:off x="7609499" y="5322454"/>
              <a:ext cx="0" cy="491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9254F0-ADE2-D14A-9CAC-1FDB894B4E52}"/>
                </a:ext>
              </a:extLst>
            </p:cNvPr>
            <p:cNvGrpSpPr/>
            <p:nvPr/>
          </p:nvGrpSpPr>
          <p:grpSpPr>
            <a:xfrm>
              <a:off x="2516101" y="5328179"/>
              <a:ext cx="6270117" cy="881736"/>
              <a:chOff x="2516101" y="5328179"/>
              <a:chExt cx="6270117" cy="881736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4168A9C-56FC-854B-A98E-F61F1B46C821}"/>
                  </a:ext>
                </a:extLst>
              </p:cNvPr>
              <p:cNvCxnSpPr/>
              <p:nvPr/>
            </p:nvCxnSpPr>
            <p:spPr>
              <a:xfrm flipV="1">
                <a:off x="3700439" y="5328179"/>
                <a:ext cx="0" cy="4917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F8300F-25C8-7749-AF0F-B56C7FE39802}"/>
                  </a:ext>
                </a:extLst>
              </p:cNvPr>
              <p:cNvSpPr/>
              <p:nvPr/>
            </p:nvSpPr>
            <p:spPr>
              <a:xfrm>
                <a:off x="2516101" y="5738236"/>
                <a:ext cx="6270117" cy="47167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 fontScale="55000" lnSpcReduction="20000"/>
              </a:bodyPr>
              <a:lstStyle/>
              <a:p>
                <a:pPr algn="ctr"/>
                <a:r>
                  <a:rPr lang="en-US" sz="4800" dirty="0"/>
                  <a:t>There would be no collision at recipients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2B809D8-268B-5045-AA68-5F28A50D20F9}"/>
              </a:ext>
            </a:extLst>
          </p:cNvPr>
          <p:cNvSpPr txBox="1"/>
          <p:nvPr/>
        </p:nvSpPr>
        <p:spPr>
          <a:xfrm>
            <a:off x="2572860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384794-63B9-C946-9A34-1242A926B77D}"/>
              </a:ext>
            </a:extLst>
          </p:cNvPr>
          <p:cNvSpPr txBox="1"/>
          <p:nvPr/>
        </p:nvSpPr>
        <p:spPr>
          <a:xfrm>
            <a:off x="4164803" y="355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FF6B13-F0E1-DF46-BA55-245D3626901C}"/>
              </a:ext>
            </a:extLst>
          </p:cNvPr>
          <p:cNvSpPr txBox="1"/>
          <p:nvPr/>
        </p:nvSpPr>
        <p:spPr>
          <a:xfrm>
            <a:off x="5756746" y="35504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2A97C-2062-7A4C-8E99-7B727D89582C}"/>
              </a:ext>
            </a:extLst>
          </p:cNvPr>
          <p:cNvSpPr txBox="1"/>
          <p:nvPr/>
        </p:nvSpPr>
        <p:spPr>
          <a:xfrm>
            <a:off x="7339071" y="35504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F92337-D8BC-4341-B510-03ED69C7204B}"/>
              </a:ext>
            </a:extLst>
          </p:cNvPr>
          <p:cNvSpPr txBox="1"/>
          <p:nvPr/>
        </p:nvSpPr>
        <p:spPr>
          <a:xfrm>
            <a:off x="462667" y="1682961"/>
            <a:ext cx="242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/>
              <a:t>Exposed Terminal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DCE91-6236-B096-9D6B-33F85B90233D}"/>
              </a:ext>
            </a:extLst>
          </p:cNvPr>
          <p:cNvGrpSpPr/>
          <p:nvPr/>
        </p:nvGrpSpPr>
        <p:grpSpPr>
          <a:xfrm>
            <a:off x="2331619" y="4818644"/>
            <a:ext cx="6646701" cy="690788"/>
            <a:chOff x="2331619" y="4818644"/>
            <a:chExt cx="6646701" cy="6907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377A84-08D5-891D-4B22-3168CD83E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199" y1="48909" x2="41067" y2="42926"/>
                          <a14:foregroundMark x1="45432" y1="18027" x2="40016" y2="67623"/>
                          <a14:foregroundMark x1="40016" y1="67623" x2="48424" y2="18027"/>
                          <a14:foregroundMark x1="40825" y1="34155" x2="24899" y2="77526"/>
                          <a14:foregroundMark x1="24899" y1="77526" x2="27930" y2="61358"/>
                          <a14:foregroundMark x1="28375" y1="59297" x2="27445" y2="55376"/>
                          <a14:foregroundMark x1="28618" y1="57680" x2="50283" y2="78618"/>
                          <a14:foregroundMark x1="50485" y1="77243" x2="42643" y2="76112"/>
                          <a14:foregroundMark x1="56710" y1="44745" x2="59943" y2="51455"/>
                          <a14:foregroundMark x1="60186" y1="57680" x2="76071" y2="47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619" y="4818644"/>
              <a:ext cx="575480" cy="5754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94615E-B55F-E73D-85A2-947E3B80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199" y1="48909" x2="41067" y2="42926"/>
                          <a14:foregroundMark x1="45432" y1="18027" x2="40016" y2="67623"/>
                          <a14:foregroundMark x1="40016" y1="67623" x2="48424" y2="18027"/>
                          <a14:foregroundMark x1="40825" y1="34155" x2="24899" y2="77526"/>
                          <a14:foregroundMark x1="24899" y1="77526" x2="27930" y2="61358"/>
                          <a14:foregroundMark x1="28375" y1="59297" x2="27445" y2="55376"/>
                          <a14:foregroundMark x1="28618" y1="57680" x2="50283" y2="78618"/>
                          <a14:foregroundMark x1="50485" y1="77243" x2="42643" y2="76112"/>
                          <a14:foregroundMark x1="56710" y1="44745" x2="59943" y2="51455"/>
                          <a14:foregroundMark x1="60186" y1="57680" x2="76071" y2="47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840" y="4933952"/>
              <a:ext cx="575480" cy="575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83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ALOHA &amp; Slotted ALOHA</a:t>
            </a:r>
          </a:p>
          <a:p>
            <a:pPr marL="0" indent="0">
              <a:buNone/>
            </a:pPr>
            <a:r>
              <a:rPr lang="en-US" dirty="0"/>
              <a:t>CSMA</a:t>
            </a:r>
          </a:p>
          <a:p>
            <a:pPr marL="0" indent="0">
              <a:buNone/>
            </a:pPr>
            <a:r>
              <a:rPr lang="en-US" dirty="0"/>
              <a:t>   1-persistent</a:t>
            </a:r>
          </a:p>
          <a:p>
            <a:pPr marL="0" indent="0">
              <a:buNone/>
            </a:pPr>
            <a:r>
              <a:rPr lang="en-US" dirty="0"/>
              <a:t>   nonpersistent</a:t>
            </a:r>
          </a:p>
          <a:p>
            <a:pPr marL="0" indent="0">
              <a:buNone/>
            </a:pPr>
            <a:r>
              <a:rPr lang="en-US" dirty="0"/>
              <a:t>   p-persistent</a:t>
            </a:r>
          </a:p>
          <a:p>
            <a:pPr marL="0" indent="0">
              <a:buNone/>
            </a:pPr>
            <a:r>
              <a:rPr lang="en-US" dirty="0"/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802.3 Ethernet</a:t>
            </a:r>
          </a:p>
          <a:p>
            <a:pPr marL="0" indent="0">
              <a:buNone/>
            </a:pPr>
            <a:r>
              <a:rPr lang="en-US" dirty="0"/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MAC for Wireless</a:t>
            </a:r>
          </a:p>
          <a:p>
            <a:pPr marL="0" indent="0">
              <a:buNone/>
            </a:pPr>
            <a:r>
              <a:rPr lang="en-US" dirty="0"/>
              <a:t>   Hidden Terminal</a:t>
            </a:r>
          </a:p>
          <a:p>
            <a:pPr marL="0" indent="0">
              <a:buNone/>
            </a:pPr>
            <a:r>
              <a:rPr lang="en-US" dirty="0"/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CSMA/CA</a:t>
            </a:r>
          </a:p>
          <a:p>
            <a:pPr marL="0" indent="0">
              <a:buNone/>
            </a:pPr>
            <a:r>
              <a:rPr lang="en-US" b="1" dirty="0"/>
              <a:t>802.11 </a:t>
            </a:r>
            <a:r>
              <a:rPr lang="en-US" b="1" dirty="0" err="1"/>
              <a:t>WiFi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31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F7A45F-2769-43FD-9749-1ADBB412414E}"/>
              </a:ext>
            </a:extLst>
          </p:cNvPr>
          <p:cNvSpPr/>
          <p:nvPr/>
        </p:nvSpPr>
        <p:spPr>
          <a:xfrm>
            <a:off x="4389120" y="5077097"/>
            <a:ext cx="1480457" cy="5138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RTS</a:t>
            </a:r>
            <a:endParaRPr lang="LID4096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86D475-033A-45E9-A64D-5259C9D7497B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V="1">
            <a:off x="5129348" y="4499433"/>
            <a:ext cx="872" cy="577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E56C9B-6A43-40BE-B099-06780292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Access with</a:t>
            </a:r>
            <a:br>
              <a:rPr lang="en-US" dirty="0"/>
            </a:br>
            <a:r>
              <a:rPr lang="en-US" dirty="0"/>
              <a:t>Collision Avoidance (MACA)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3D02-7F17-4C5E-8447-3A6A9BF55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approach to solve the hidden terminal and exposed terminal problem.</a:t>
            </a:r>
          </a:p>
          <a:p>
            <a:pPr marL="0" indent="0">
              <a:buNone/>
            </a:pPr>
            <a:r>
              <a:rPr lang="en-US" dirty="0"/>
              <a:t>Example: B wants to send to 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E4D71-351B-4201-A3EB-706C109C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03E22-0A7A-49BA-98CD-92176065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DBAFE-E80C-4B50-96DE-5E17E7801E83}"/>
              </a:ext>
            </a:extLst>
          </p:cNvPr>
          <p:cNvSpPr/>
          <p:nvPr/>
        </p:nvSpPr>
        <p:spPr>
          <a:xfrm>
            <a:off x="4873318" y="3985628"/>
            <a:ext cx="513805" cy="5138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32CE7E-0C71-46F7-94C1-5D899620D4BF}"/>
              </a:ext>
            </a:extLst>
          </p:cNvPr>
          <p:cNvSpPr/>
          <p:nvPr/>
        </p:nvSpPr>
        <p:spPr>
          <a:xfrm>
            <a:off x="2941757" y="4001295"/>
            <a:ext cx="513805" cy="5138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53A4F-E78F-46A0-ACB4-96EAEA7CCB0A}"/>
              </a:ext>
            </a:extLst>
          </p:cNvPr>
          <p:cNvSpPr/>
          <p:nvPr/>
        </p:nvSpPr>
        <p:spPr>
          <a:xfrm>
            <a:off x="6804879" y="4001296"/>
            <a:ext cx="513805" cy="5138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970F3-6838-4270-B022-93CDD65064FE}"/>
              </a:ext>
            </a:extLst>
          </p:cNvPr>
          <p:cNvSpPr/>
          <p:nvPr/>
        </p:nvSpPr>
        <p:spPr>
          <a:xfrm>
            <a:off x="8736440" y="4001295"/>
            <a:ext cx="513805" cy="5138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575992-4518-4DEF-9288-F5396F865F4F}"/>
              </a:ext>
            </a:extLst>
          </p:cNvPr>
          <p:cNvSpPr/>
          <p:nvPr/>
        </p:nvSpPr>
        <p:spPr>
          <a:xfrm>
            <a:off x="2456342" y="5080563"/>
            <a:ext cx="1480457" cy="513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RTS</a:t>
            </a:r>
            <a:endParaRPr lang="LID4096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B3E397-EDC3-4EE1-9961-818DCDE2C287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196570" y="4502899"/>
            <a:ext cx="872" cy="577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36D9C-59A6-4914-9788-3D9E285C588A}"/>
              </a:ext>
            </a:extLst>
          </p:cNvPr>
          <p:cNvSpPr/>
          <p:nvPr/>
        </p:nvSpPr>
        <p:spPr>
          <a:xfrm>
            <a:off x="6321025" y="5077097"/>
            <a:ext cx="1480457" cy="513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RTS</a:t>
            </a:r>
            <a:endParaRPr lang="LID409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D1DD62-409B-4255-860C-89CBB19C6D7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061253" y="4499433"/>
            <a:ext cx="872" cy="577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17486-1F39-4723-B7A8-CFD35930DBE8}"/>
              </a:ext>
            </a:extLst>
          </p:cNvPr>
          <p:cNvSpPr/>
          <p:nvPr/>
        </p:nvSpPr>
        <p:spPr>
          <a:xfrm>
            <a:off x="2456342" y="5077097"/>
            <a:ext cx="1480457" cy="5138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CTS</a:t>
            </a:r>
            <a:endParaRPr lang="LID4096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232F7E-9D31-477F-84B1-1D9F35446C9F}"/>
              </a:ext>
            </a:extLst>
          </p:cNvPr>
          <p:cNvSpPr/>
          <p:nvPr/>
        </p:nvSpPr>
        <p:spPr>
          <a:xfrm>
            <a:off x="6321025" y="5077097"/>
            <a:ext cx="1480457" cy="5138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F00CA9-17FC-4B30-96E2-86424D0738F9}"/>
              </a:ext>
            </a:extLst>
          </p:cNvPr>
          <p:cNvSpPr/>
          <p:nvPr/>
        </p:nvSpPr>
        <p:spPr>
          <a:xfrm>
            <a:off x="6161182" y="5021946"/>
            <a:ext cx="1800141" cy="9521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Did not receive CTS, so clear to send to D.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9AD254-494B-46FC-AA7B-9C0A81D5B01C}"/>
              </a:ext>
            </a:extLst>
          </p:cNvPr>
          <p:cNvSpPr/>
          <p:nvPr/>
        </p:nvSpPr>
        <p:spPr>
          <a:xfrm>
            <a:off x="4768813" y="3881123"/>
            <a:ext cx="722812" cy="7228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FFA2D2-09C0-4062-BD9A-E0C1DEB3729F}"/>
              </a:ext>
            </a:extLst>
          </p:cNvPr>
          <p:cNvSpPr/>
          <p:nvPr/>
        </p:nvSpPr>
        <p:spPr>
          <a:xfrm>
            <a:off x="2837780" y="3896790"/>
            <a:ext cx="722812" cy="72281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79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10" grpId="0" animBg="1"/>
      <p:bldP spid="10" grpId="1" animBg="1"/>
      <p:bldP spid="10" grpId="2" animBg="1"/>
      <p:bldP spid="18" grpId="0" animBg="1"/>
      <p:bldP spid="18" grpId="1" animBg="1"/>
      <p:bldP spid="18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D098-114D-4556-B2F7-F20BC9AC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</a:t>
            </a:r>
            <a:r>
              <a:rPr lang="en-US" b="1" dirty="0"/>
              <a:t>CA (Collision Avoidance)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1BB4-D36E-4015-8D08-E2BC4511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Physical channel sensing.</a:t>
            </a:r>
          </a:p>
          <a:p>
            <a:pPr marL="0" indent="0">
              <a:buNone/>
            </a:pPr>
            <a:r>
              <a:rPr lang="en-US" dirty="0"/>
              <a:t>Sense if the channel is in use. Wait for channel to become idle.</a:t>
            </a:r>
          </a:p>
          <a:p>
            <a:pPr marL="0" indent="0">
              <a:buNone/>
            </a:pPr>
            <a:r>
              <a:rPr lang="en-US" b="1" i="1" dirty="0"/>
              <a:t>Virtual channel sensing.</a:t>
            </a:r>
          </a:p>
          <a:p>
            <a:pPr marL="0" indent="0">
              <a:buNone/>
            </a:pPr>
            <a:r>
              <a:rPr lang="en-US" dirty="0"/>
              <a:t>Frames carry a Network Allocation Vector (NAV)</a:t>
            </a:r>
            <a:br>
              <a:rPr lang="en-US" dirty="0"/>
            </a:br>
            <a:r>
              <a:rPr lang="en-US" dirty="0"/>
              <a:t>that indicates the length of the exchange.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Wait for end of exchange.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A3D77-04E9-46E9-865E-F6F599AA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4A283-6742-44BA-93BB-AB2A5F99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397A7-F91A-4851-A3C5-22617D2BED21}"/>
              </a:ext>
            </a:extLst>
          </p:cNvPr>
          <p:cNvSpPr/>
          <p:nvPr/>
        </p:nvSpPr>
        <p:spPr>
          <a:xfrm>
            <a:off x="4292862" y="4177600"/>
            <a:ext cx="3483742" cy="430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Data + Ack</a:t>
            </a:r>
          </a:p>
        </p:txBody>
      </p:sp>
    </p:spTree>
    <p:extLst>
      <p:ext uri="{BB962C8B-B14F-4D97-AF65-F5344CB8AC3E}">
        <p14:creationId xmlns:p14="http://schemas.microsoft.com/office/powerpoint/2010/main" val="64476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B91A-E532-4278-BF4F-C49EF65D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C1B2E-8E2A-47B1-864C-36E0B2CB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2EE7C-ACDF-47D6-B96A-3E51225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62</a:t>
            </a:fld>
            <a:endParaRPr lang="LID409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91EA99-EBB1-F446-9931-4AFD551B48A6}"/>
              </a:ext>
            </a:extLst>
          </p:cNvPr>
          <p:cNvGrpSpPr/>
          <p:nvPr/>
        </p:nvGrpSpPr>
        <p:grpSpPr>
          <a:xfrm>
            <a:off x="9023593" y="2376529"/>
            <a:ext cx="2986620" cy="3651035"/>
            <a:chOff x="9023593" y="2376529"/>
            <a:chExt cx="2986620" cy="36510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94D7C-8321-40CE-90E2-C152E12188E3}"/>
                </a:ext>
              </a:extLst>
            </p:cNvPr>
            <p:cNvSpPr/>
            <p:nvPr/>
          </p:nvSpPr>
          <p:spPr>
            <a:xfrm>
              <a:off x="9304980" y="5145939"/>
              <a:ext cx="2423845" cy="557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</a:t>
              </a:r>
              <a:endParaRPr lang="LID4096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116866-384B-44CE-9E4F-56B4ED4353EB}"/>
                </a:ext>
              </a:extLst>
            </p:cNvPr>
            <p:cNvCxnSpPr>
              <a:cxnSpLocks/>
              <a:stCxn id="38" idx="2"/>
              <a:endCxn id="30" idx="0"/>
            </p:cNvCxnSpPr>
            <p:nvPr/>
          </p:nvCxnSpPr>
          <p:spPr>
            <a:xfrm>
              <a:off x="10516902" y="2376529"/>
              <a:ext cx="1" cy="9740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314979F-C302-433F-B576-743D4E370E5F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0516904" y="5703915"/>
              <a:ext cx="4" cy="3236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FDBE2276-FFEE-4281-88E7-ADD627D2C61F}"/>
                    </a:ext>
                  </a:extLst>
                </p:cNvPr>
                <p:cNvSpPr/>
                <p:nvPr/>
              </p:nvSpPr>
              <p:spPr>
                <a:xfrm>
                  <a:off x="9023593" y="3350586"/>
                  <a:ext cx="2986620" cy="1296104"/>
                </a:xfrm>
                <a:prstGeom prst="diamond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==0?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FDBE2276-FFEE-4281-88E7-ADD627D2C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593" y="3350586"/>
                  <a:ext cx="2986620" cy="1296104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3D6DFC-E8EB-44AF-9141-E17463AB37AF}"/>
                </a:ext>
              </a:extLst>
            </p:cNvPr>
            <p:cNvCxnSpPr>
              <a:cxnSpLocks/>
              <a:stCxn id="30" idx="2"/>
              <a:endCxn id="18" idx="0"/>
            </p:cNvCxnSpPr>
            <p:nvPr/>
          </p:nvCxnSpPr>
          <p:spPr>
            <a:xfrm>
              <a:off x="10516904" y="4646690"/>
              <a:ext cx="0" cy="4992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ADC12-87B6-481F-810F-3AFF588A784B}"/>
                </a:ext>
              </a:extLst>
            </p:cNvPr>
            <p:cNvSpPr txBox="1"/>
            <p:nvPr/>
          </p:nvSpPr>
          <p:spPr>
            <a:xfrm>
              <a:off x="10623290" y="4604121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B694F7-39F3-433F-B307-A9A456F42D8A}"/>
                  </a:ext>
                </a:extLst>
              </p:cNvPr>
              <p:cNvSpPr/>
              <p:nvPr/>
            </p:nvSpPr>
            <p:spPr>
              <a:xfrm>
                <a:off x="9232568" y="1449947"/>
                <a:ext cx="2568670" cy="92658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Select random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B694F7-39F3-433F-B307-A9A456F42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68" y="1449947"/>
                <a:ext cx="2568670" cy="926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BF571-8B0F-3548-8B2F-5A6AFBB37317}"/>
              </a:ext>
            </a:extLst>
          </p:cNvPr>
          <p:cNvGrpSpPr/>
          <p:nvPr/>
        </p:nvGrpSpPr>
        <p:grpSpPr>
          <a:xfrm>
            <a:off x="5527226" y="3117752"/>
            <a:ext cx="1861066" cy="1528938"/>
            <a:chOff x="5527226" y="3117752"/>
            <a:chExt cx="1861066" cy="152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5151D3-FDF9-4B2C-A64E-2969D765C72C}"/>
                    </a:ext>
                  </a:extLst>
                </p:cNvPr>
                <p:cNvSpPr/>
                <p:nvPr/>
              </p:nvSpPr>
              <p:spPr>
                <a:xfrm>
                  <a:off x="5527226" y="3720601"/>
                  <a:ext cx="1861066" cy="57641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−=1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5151D3-FDF9-4B2C-A64E-2969D765C7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226" y="3720601"/>
                  <a:ext cx="1861066" cy="5764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E62202-8730-4266-BB96-D67614EB1D31}"/>
                </a:ext>
              </a:extLst>
            </p:cNvPr>
            <p:cNvSpPr txBox="1"/>
            <p:nvPr/>
          </p:nvSpPr>
          <p:spPr>
            <a:xfrm>
              <a:off x="5628100" y="3117752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  <a:endParaRPr lang="LID4096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127B2CC-D884-4973-91E6-590C2FF0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66" y="3136575"/>
              <a:ext cx="0" cy="5840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1D2C-37A2-487E-A466-4C56FD48D153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66" y="4297017"/>
              <a:ext cx="0" cy="3496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9D2079-DA9D-964E-BA1F-DAB670A30B83}"/>
              </a:ext>
            </a:extLst>
          </p:cNvPr>
          <p:cNvGrpSpPr/>
          <p:nvPr/>
        </p:nvGrpSpPr>
        <p:grpSpPr>
          <a:xfrm>
            <a:off x="5628100" y="2126581"/>
            <a:ext cx="4579921" cy="3086598"/>
            <a:chOff x="5628100" y="2126581"/>
            <a:chExt cx="4579921" cy="30865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A3E8F-76AE-44F5-A661-7CBAFE74C50E}"/>
                </a:ext>
              </a:extLst>
            </p:cNvPr>
            <p:cNvSpPr txBox="1"/>
            <p:nvPr/>
          </p:nvSpPr>
          <p:spPr>
            <a:xfrm>
              <a:off x="9227340" y="2942017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7A716-99DE-5E45-8E61-C6B50F88C95A}"/>
                </a:ext>
              </a:extLst>
            </p:cNvPr>
            <p:cNvGrpSpPr/>
            <p:nvPr/>
          </p:nvGrpSpPr>
          <p:grpSpPr>
            <a:xfrm>
              <a:off x="5628100" y="2126581"/>
              <a:ext cx="4123192" cy="3086598"/>
              <a:chOff x="5628100" y="2126581"/>
              <a:chExt cx="4123192" cy="308659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90910EA-336A-4738-A012-DD16147B07E8}"/>
                  </a:ext>
                </a:extLst>
              </p:cNvPr>
              <p:cNvCxnSpPr>
                <a:cxnSpLocks/>
                <a:endCxn id="33" idx="3"/>
              </p:cNvCxnSpPr>
              <p:nvPr/>
            </p:nvCxnSpPr>
            <p:spPr>
              <a:xfrm flipH="1" flipV="1">
                <a:off x="8614720" y="2774633"/>
                <a:ext cx="1072286" cy="9268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8E8AAF-B81D-7B41-A50F-3228D911BEF7}"/>
                  </a:ext>
                </a:extLst>
              </p:cNvPr>
              <p:cNvGrpSpPr/>
              <p:nvPr/>
            </p:nvGrpSpPr>
            <p:grpSpPr>
              <a:xfrm>
                <a:off x="5628100" y="2126581"/>
                <a:ext cx="4123192" cy="3086598"/>
                <a:chOff x="5628100" y="2126581"/>
                <a:chExt cx="4123192" cy="308659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39C066-8827-4089-9B44-D184BAAC75D3}"/>
                    </a:ext>
                  </a:extLst>
                </p:cNvPr>
                <p:cNvCxnSpPr>
                  <a:cxnSpLocks/>
                  <a:stCxn id="58" idx="3"/>
                </p:cNvCxnSpPr>
                <p:nvPr/>
              </p:nvCxnSpPr>
              <p:spPr>
                <a:xfrm flipV="1">
                  <a:off x="8333332" y="4322289"/>
                  <a:ext cx="1417960" cy="6119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41BCA8-22D7-4DDA-9028-DF8E8C8753FE}"/>
                    </a:ext>
                  </a:extLst>
                </p:cNvPr>
                <p:cNvSpPr txBox="1"/>
                <p:nvPr/>
              </p:nvSpPr>
              <p:spPr>
                <a:xfrm>
                  <a:off x="7622036" y="3117752"/>
                  <a:ext cx="980681" cy="508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</a:t>
                  </a:r>
                  <a:endParaRPr lang="LID4096" dirty="0"/>
                </a:p>
              </p:txBody>
            </p:sp>
            <p:sp>
              <p:nvSpPr>
                <p:cNvPr id="33" name="Diamond 32">
                  <a:extLst>
                    <a:ext uri="{FF2B5EF4-FFF2-40B4-BE49-F238E27FC236}">
                      <a16:creationId xmlns:a16="http://schemas.microsoft.com/office/drawing/2014/main" id="{9DFCB5A5-9B55-42F5-837E-97114B33FDD3}"/>
                    </a:ext>
                  </a:extLst>
                </p:cNvPr>
                <p:cNvSpPr/>
                <p:nvPr/>
              </p:nvSpPr>
              <p:spPr>
                <a:xfrm>
                  <a:off x="5628100" y="2126581"/>
                  <a:ext cx="2986620" cy="1296104"/>
                </a:xfrm>
                <a:prstGeom prst="diamond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Channel free?</a:t>
                  </a:r>
                  <a:endParaRPr lang="LID4096" dirty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1ED5A8C-D5A2-47D8-9C8D-EE30856A2F9F}"/>
                    </a:ext>
                  </a:extLst>
                </p:cNvPr>
                <p:cNvSpPr/>
                <p:nvPr/>
              </p:nvSpPr>
              <p:spPr>
                <a:xfrm>
                  <a:off x="5909487" y="4655202"/>
                  <a:ext cx="2423845" cy="5579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Skip slot</a:t>
                  </a:r>
                  <a:endParaRPr lang="LID4096" dirty="0"/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6F66427-94CE-4B7D-94B3-4A1F6CFFF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9536" y="3214369"/>
                  <a:ext cx="0" cy="14323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77A48DF-D421-4710-9B1A-862526585E4F}"/>
              </a:ext>
            </a:extLst>
          </p:cNvPr>
          <p:cNvGrpSpPr/>
          <p:nvPr/>
        </p:nvGrpSpPr>
        <p:grpSpPr>
          <a:xfrm>
            <a:off x="4038600" y="504608"/>
            <a:ext cx="6478303" cy="945339"/>
            <a:chOff x="1905171" y="2017196"/>
            <a:chExt cx="4704070" cy="68643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822A14-6FCD-40B0-9B1E-0218B2DBC8EB}"/>
                </a:ext>
              </a:extLst>
            </p:cNvPr>
            <p:cNvSpPr/>
            <p:nvPr/>
          </p:nvSpPr>
          <p:spPr>
            <a:xfrm>
              <a:off x="1905171" y="2017196"/>
              <a:ext cx="4200279" cy="32657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Starts with a back-off, regardless of collision</a:t>
              </a:r>
            </a:p>
          </p:txBody>
        </p: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F0A1748E-20F6-40EB-AE79-E66E37BA25CC}"/>
                </a:ext>
              </a:extLst>
            </p:cNvPr>
            <p:cNvCxnSpPr>
              <a:cxnSpLocks/>
              <a:stCxn id="105" idx="3"/>
              <a:endCxn id="38" idx="0"/>
            </p:cNvCxnSpPr>
            <p:nvPr/>
          </p:nvCxnSpPr>
          <p:spPr>
            <a:xfrm>
              <a:off x="6105450" y="2180485"/>
              <a:ext cx="503791" cy="523147"/>
            </a:xfrm>
            <a:prstGeom prst="bentConnector2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6D7C84-7034-44A4-BEE7-FE17E6C8086B}"/>
              </a:ext>
            </a:extLst>
          </p:cNvPr>
          <p:cNvGrpSpPr/>
          <p:nvPr/>
        </p:nvGrpSpPr>
        <p:grpSpPr>
          <a:xfrm>
            <a:off x="612447" y="2934453"/>
            <a:ext cx="5015653" cy="872251"/>
            <a:chOff x="-1115336" y="1079426"/>
            <a:chExt cx="6724783" cy="379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55B74EF-01FA-43B8-B9DC-5C1CB4E455E8}"/>
                </a:ext>
              </a:extLst>
            </p:cNvPr>
            <p:cNvSpPr/>
            <p:nvPr/>
          </p:nvSpPr>
          <p:spPr>
            <a:xfrm>
              <a:off x="-1115336" y="1079426"/>
              <a:ext cx="4322740" cy="37941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r>
                <a:rPr lang="en-US" sz="2800" dirty="0"/>
                <a:t>Countdown paused when other channel is occupied</a:t>
              </a:r>
            </a:p>
          </p:txBody>
        </p: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B00E2D76-17A3-4F1D-9489-7AC79E36B0CD}"/>
                </a:ext>
              </a:extLst>
            </p:cNvPr>
            <p:cNvCxnSpPr>
              <a:cxnSpLocks/>
              <a:stCxn id="111" idx="3"/>
              <a:endCxn id="37" idx="1"/>
            </p:cNvCxnSpPr>
            <p:nvPr/>
          </p:nvCxnSpPr>
          <p:spPr>
            <a:xfrm>
              <a:off x="3207404" y="1269135"/>
              <a:ext cx="2402043" cy="64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D1161-2BC5-2848-8EF0-3E4A4E186C62}"/>
                  </a:ext>
                </a:extLst>
              </p:cNvPr>
              <p:cNvSpPr txBox="1"/>
              <p:nvPr/>
            </p:nvSpPr>
            <p:spPr>
              <a:xfrm>
                <a:off x="243671" y="5648374"/>
                <a:ext cx="5441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2400" dirty="0"/>
                  <a:t>Backoff by selecting and counting down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D1161-2BC5-2848-8EF0-3E4A4E186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1" y="5648374"/>
                <a:ext cx="5441490" cy="461665"/>
              </a:xfrm>
              <a:prstGeom prst="rect">
                <a:avLst/>
              </a:prstGeom>
              <a:blipFill>
                <a:blip r:embed="rId5"/>
                <a:stretch>
                  <a:fillRect l="-1628" t="-5405" r="-698" b="-2973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1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D59A-468F-427C-BE1A-88C7C613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E5AC0-E5FB-4173-827E-72FFCACD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421CD-3D07-40DF-9C2B-04102B04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63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D38E87-6C10-46BE-8868-BFC89E72D3BF}"/>
              </a:ext>
            </a:extLst>
          </p:cNvPr>
          <p:cNvSpPr/>
          <p:nvPr/>
        </p:nvSpPr>
        <p:spPr>
          <a:xfrm>
            <a:off x="4466461" y="2204632"/>
            <a:ext cx="1589193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1AEA6D-CF12-4CC6-8702-B017C82B2140}"/>
              </a:ext>
            </a:extLst>
          </p:cNvPr>
          <p:cNvGrpSpPr/>
          <p:nvPr/>
        </p:nvGrpSpPr>
        <p:grpSpPr>
          <a:xfrm>
            <a:off x="1747681" y="2072075"/>
            <a:ext cx="1627067" cy="3858439"/>
            <a:chOff x="223680" y="3162748"/>
            <a:chExt cx="1260421" cy="2988972"/>
          </a:xfrm>
        </p:grpSpPr>
        <p:pic>
          <p:nvPicPr>
            <p:cNvPr id="10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0D8366DB-07D8-47C5-A1E1-35E5B5231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1" y="5399330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5BC0843E-B75F-4936-B524-F6C338ADA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1" y="4281039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50B35EFC-AA94-4178-BB66-3AFA8F710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0" y="3162748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031A0-DEC8-4E93-9A83-1415AF446568}"/>
                </a:ext>
              </a:extLst>
            </p:cNvPr>
            <p:cNvSpPr txBox="1"/>
            <p:nvPr/>
          </p:nvSpPr>
          <p:spPr>
            <a:xfrm>
              <a:off x="228876" y="3310915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6F2341-699B-4E3F-B655-65138DD010E6}"/>
                </a:ext>
              </a:extLst>
            </p:cNvPr>
            <p:cNvSpPr txBox="1"/>
            <p:nvPr/>
          </p:nvSpPr>
          <p:spPr>
            <a:xfrm>
              <a:off x="228876" y="4427804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1E35EE-64C6-4851-9855-8AD80878F63C}"/>
                </a:ext>
              </a:extLst>
            </p:cNvPr>
            <p:cNvSpPr txBox="1"/>
            <p:nvPr/>
          </p:nvSpPr>
          <p:spPr>
            <a:xfrm>
              <a:off x="223680" y="5544692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99C9358-49EF-4199-B08E-1E13C18EC3AC}"/>
              </a:ext>
            </a:extLst>
          </p:cNvPr>
          <p:cNvSpPr/>
          <p:nvPr/>
        </p:nvSpPr>
        <p:spPr>
          <a:xfrm>
            <a:off x="6060770" y="2204632"/>
            <a:ext cx="39815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pic>
        <p:nvPicPr>
          <p:cNvPr id="18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ECB9CCCC-5926-44BC-A7B2-83C924D6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704828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11DD26-3593-4505-9E24-DFAB9308C8F8}"/>
              </a:ext>
            </a:extLst>
          </p:cNvPr>
          <p:cNvSpPr txBox="1"/>
          <p:nvPr/>
        </p:nvSpPr>
        <p:spPr>
          <a:xfrm>
            <a:off x="9349197" y="1353850"/>
            <a:ext cx="68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CE40C7-7F9C-413C-9DD1-4CFB2C707B8A}"/>
              </a:ext>
            </a:extLst>
          </p:cNvPr>
          <p:cNvGrpSpPr/>
          <p:nvPr/>
        </p:nvGrpSpPr>
        <p:grpSpPr>
          <a:xfrm>
            <a:off x="2889120" y="2522300"/>
            <a:ext cx="1240221" cy="717280"/>
            <a:chOff x="1365119" y="2848117"/>
            <a:chExt cx="1240221" cy="71728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72554F-92C6-44F5-BDF7-7C3A4E22BBB9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5FAF06-53AC-47D8-88A4-957927387685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C73287-AF66-435E-8A2F-516B8BFB3E82}"/>
              </a:ext>
            </a:extLst>
          </p:cNvPr>
          <p:cNvGrpSpPr/>
          <p:nvPr/>
        </p:nvGrpSpPr>
        <p:grpSpPr>
          <a:xfrm>
            <a:off x="4403354" y="5430303"/>
            <a:ext cx="1240221" cy="717280"/>
            <a:chOff x="1365119" y="2848117"/>
            <a:chExt cx="1240221" cy="71728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A37A70-BE56-4310-84C5-7E8348343660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61EEDB-4679-4182-9DB1-D6D3FC84350A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05288F-170A-4E38-8FB8-844F24F94190}"/>
              </a:ext>
            </a:extLst>
          </p:cNvPr>
          <p:cNvGrpSpPr/>
          <p:nvPr/>
        </p:nvGrpSpPr>
        <p:grpSpPr>
          <a:xfrm>
            <a:off x="5187317" y="3985736"/>
            <a:ext cx="1240221" cy="717280"/>
            <a:chOff x="1365119" y="2848117"/>
            <a:chExt cx="1240221" cy="71728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4FD1-13B2-43C0-A698-9F9C9882630B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553E3-F74C-4F97-BED7-5D33B7B80B73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7980425-1AB0-491D-8F23-A559867385CE}"/>
              </a:ext>
            </a:extLst>
          </p:cNvPr>
          <p:cNvSpPr/>
          <p:nvPr/>
        </p:nvSpPr>
        <p:spPr>
          <a:xfrm>
            <a:off x="5807427" y="3652011"/>
            <a:ext cx="651500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548F22-29E9-472E-AC18-C96C36F365E8}"/>
              </a:ext>
            </a:extLst>
          </p:cNvPr>
          <p:cNvSpPr/>
          <p:nvPr/>
        </p:nvSpPr>
        <p:spPr>
          <a:xfrm>
            <a:off x="5039692" y="5062073"/>
            <a:ext cx="1419235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6DB3DA-AE09-4966-BBF6-A518B8655EC5}"/>
              </a:ext>
            </a:extLst>
          </p:cNvPr>
          <p:cNvSpPr/>
          <p:nvPr/>
        </p:nvSpPr>
        <p:spPr>
          <a:xfrm>
            <a:off x="6474343" y="5062073"/>
            <a:ext cx="106647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E4027D-60B6-47A6-9706-110648234026}"/>
              </a:ext>
            </a:extLst>
          </p:cNvPr>
          <p:cNvSpPr/>
          <p:nvPr/>
        </p:nvSpPr>
        <p:spPr>
          <a:xfrm>
            <a:off x="7556236" y="5062073"/>
            <a:ext cx="1339021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A5C309-65B8-4B0F-9D74-BB9F4981E016}"/>
              </a:ext>
            </a:extLst>
          </p:cNvPr>
          <p:cNvSpPr/>
          <p:nvPr/>
        </p:nvSpPr>
        <p:spPr>
          <a:xfrm>
            <a:off x="8910671" y="5062073"/>
            <a:ext cx="39815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DA35C6-A301-4AFE-A82F-8E59BA296ADF}"/>
              </a:ext>
            </a:extLst>
          </p:cNvPr>
          <p:cNvSpPr/>
          <p:nvPr/>
        </p:nvSpPr>
        <p:spPr>
          <a:xfrm>
            <a:off x="6486597" y="3652011"/>
            <a:ext cx="106647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4E1379-7B64-49AF-940B-FEDEB68B14E4}"/>
              </a:ext>
            </a:extLst>
          </p:cNvPr>
          <p:cNvSpPr/>
          <p:nvPr/>
        </p:nvSpPr>
        <p:spPr>
          <a:xfrm>
            <a:off x="7580743" y="3648889"/>
            <a:ext cx="1741383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53B242-0A72-4B5F-A911-AA0FEA800B03}"/>
              </a:ext>
            </a:extLst>
          </p:cNvPr>
          <p:cNvSpPr/>
          <p:nvPr/>
        </p:nvSpPr>
        <p:spPr>
          <a:xfrm>
            <a:off x="9349795" y="3652011"/>
            <a:ext cx="87160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EA77B4-58C6-4FD3-BA3E-42A4369471B5}"/>
              </a:ext>
            </a:extLst>
          </p:cNvPr>
          <p:cNvSpPr/>
          <p:nvPr/>
        </p:nvSpPr>
        <p:spPr>
          <a:xfrm>
            <a:off x="10249070" y="3648889"/>
            <a:ext cx="1763523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6EC374-A46C-4229-806E-7764AFDDFDB6}"/>
              </a:ext>
            </a:extLst>
          </p:cNvPr>
          <p:cNvGrpSpPr/>
          <p:nvPr/>
        </p:nvGrpSpPr>
        <p:grpSpPr>
          <a:xfrm>
            <a:off x="6390283" y="5430303"/>
            <a:ext cx="2312282" cy="717280"/>
            <a:chOff x="829089" y="2848117"/>
            <a:chExt cx="2312282" cy="71728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E2EF203-D089-48EF-A068-582EFF065DB4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BC3F53-7DED-4092-8F5A-471ECA62B8B2}"/>
                </a:ext>
              </a:extLst>
            </p:cNvPr>
            <p:cNvSpPr txBox="1"/>
            <p:nvPr/>
          </p:nvSpPr>
          <p:spPr>
            <a:xfrm>
              <a:off x="829089" y="3196065"/>
              <a:ext cx="2312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Backoff</a:t>
              </a:r>
              <a:r>
                <a:rPr lang="en-US" dirty="0"/>
                <a:t> complete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4B0DBD-FEBB-4A93-9C52-DFD80C1C76A0}"/>
              </a:ext>
            </a:extLst>
          </p:cNvPr>
          <p:cNvGrpSpPr/>
          <p:nvPr/>
        </p:nvGrpSpPr>
        <p:grpSpPr>
          <a:xfrm>
            <a:off x="9354203" y="3985737"/>
            <a:ext cx="1597571" cy="994279"/>
            <a:chOff x="1112866" y="2848117"/>
            <a:chExt cx="1597571" cy="99427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1E5F6BC-0B14-401F-9ABA-1D19134C59F4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5E361B-D373-4E8C-B66B-98DD32757DCB}"/>
                </a:ext>
              </a:extLst>
            </p:cNvPr>
            <p:cNvSpPr txBox="1"/>
            <p:nvPr/>
          </p:nvSpPr>
          <p:spPr>
            <a:xfrm>
              <a:off x="1112866" y="3196065"/>
              <a:ext cx="1597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Backoff</a:t>
              </a:r>
              <a:r>
                <a:rPr lang="en-US" dirty="0"/>
                <a:t> complete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03E063F-541D-47A4-A907-C95BB28AF8D1}"/>
              </a:ext>
            </a:extLst>
          </p:cNvPr>
          <p:cNvSpPr/>
          <p:nvPr/>
        </p:nvSpPr>
        <p:spPr>
          <a:xfrm>
            <a:off x="3507375" y="2204632"/>
            <a:ext cx="949626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7CDE7-D4E2-4581-A8CF-AE6D5FE13171}"/>
              </a:ext>
            </a:extLst>
          </p:cNvPr>
          <p:cNvGrpSpPr/>
          <p:nvPr/>
        </p:nvGrpSpPr>
        <p:grpSpPr>
          <a:xfrm>
            <a:off x="4728111" y="2522300"/>
            <a:ext cx="1240221" cy="717280"/>
            <a:chOff x="1365119" y="2848117"/>
            <a:chExt cx="1240221" cy="71728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4B0FC2-AD38-4F4F-B887-B90BA46B0471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A181D4-2A8A-4179-AB30-867CF1D8DFFD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to 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4B0D42-5BDB-4F7D-861C-FB205D4D470D}"/>
              </a:ext>
            </a:extLst>
          </p:cNvPr>
          <p:cNvGrpSpPr/>
          <p:nvPr/>
        </p:nvGrpSpPr>
        <p:grpSpPr>
          <a:xfrm>
            <a:off x="5639732" y="2522300"/>
            <a:ext cx="1240221" cy="717280"/>
            <a:chOff x="1365119" y="2848117"/>
            <a:chExt cx="1240221" cy="71728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6A3404-6E02-4BDF-855E-EA62F44F2FD9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AFC627-BE6B-4389-8300-A36CB9F1A373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to 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955E4B-8515-448B-B93E-2E89D3E2D630}"/>
              </a:ext>
            </a:extLst>
          </p:cNvPr>
          <p:cNvGrpSpPr/>
          <p:nvPr/>
        </p:nvGrpSpPr>
        <p:grpSpPr>
          <a:xfrm>
            <a:off x="3589746" y="2522301"/>
            <a:ext cx="1597571" cy="994279"/>
            <a:chOff x="1112866" y="2848117"/>
            <a:chExt cx="1597571" cy="99427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EE4DBB-C779-4657-95CD-BD36BBD89C11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586D52-F429-4563-80C3-97D6DCDF899D}"/>
                </a:ext>
              </a:extLst>
            </p:cNvPr>
            <p:cNvSpPr txBox="1"/>
            <p:nvPr/>
          </p:nvSpPr>
          <p:spPr>
            <a:xfrm>
              <a:off x="1112866" y="3196065"/>
              <a:ext cx="1597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Backoff</a:t>
              </a:r>
              <a:r>
                <a:rPr lang="en-US" dirty="0"/>
                <a:t> complete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EE96C6-2E32-B24A-ABE5-F130088B4111}"/>
              </a:ext>
            </a:extLst>
          </p:cNvPr>
          <p:cNvGrpSpPr/>
          <p:nvPr/>
        </p:nvGrpSpPr>
        <p:grpSpPr>
          <a:xfrm>
            <a:off x="6820001" y="2276083"/>
            <a:ext cx="4926902" cy="1372804"/>
            <a:chOff x="4313083" y="3534562"/>
            <a:chExt cx="3577556" cy="996830"/>
          </a:xfrm>
        </p:grpSpPr>
        <p:cxnSp>
          <p:nvCxnSpPr>
            <p:cNvPr id="54" name="Connector: Elbow 106">
              <a:extLst>
                <a:ext uri="{FF2B5EF4-FFF2-40B4-BE49-F238E27FC236}">
                  <a16:creationId xmlns:a16="http://schemas.microsoft.com/office/drawing/2014/main" id="{3021F41D-8301-9449-A18F-0CC85968FBB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43665" y="4116868"/>
              <a:ext cx="818046" cy="110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8C27426-C6CA-9840-8CD0-0D6ED6536215}"/>
                </a:ext>
              </a:extLst>
            </p:cNvPr>
            <p:cNvSpPr/>
            <p:nvPr/>
          </p:nvSpPr>
          <p:spPr>
            <a:xfrm>
              <a:off x="4313083" y="3534562"/>
              <a:ext cx="3577556" cy="4407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Starts with a back-off, regardless of collision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40DB4A-589B-A34C-A3EE-B58ACB754F15}"/>
              </a:ext>
            </a:extLst>
          </p:cNvPr>
          <p:cNvGrpSpPr/>
          <p:nvPr/>
        </p:nvGrpSpPr>
        <p:grpSpPr>
          <a:xfrm>
            <a:off x="3350623" y="524099"/>
            <a:ext cx="4926902" cy="1547974"/>
            <a:chOff x="4313083" y="3534562"/>
            <a:chExt cx="3577556" cy="1124026"/>
          </a:xfrm>
        </p:grpSpPr>
        <p:cxnSp>
          <p:nvCxnSpPr>
            <p:cNvPr id="59" name="Connector: Elbow 106">
              <a:extLst>
                <a:ext uri="{FF2B5EF4-FFF2-40B4-BE49-F238E27FC236}">
                  <a16:creationId xmlns:a16="http://schemas.microsoft.com/office/drawing/2014/main" id="{A1A7C3A6-A624-254A-AEE7-2276F84BB8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73757" y="4244064"/>
              <a:ext cx="818046" cy="110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A5B640-2220-8847-8D3D-579096FE7E6A}"/>
                </a:ext>
              </a:extLst>
            </p:cNvPr>
            <p:cNvSpPr/>
            <p:nvPr/>
          </p:nvSpPr>
          <p:spPr>
            <a:xfrm>
              <a:off x="4313083" y="3534562"/>
              <a:ext cx="3577556" cy="4407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Virtual channel sensing: B and C keep waiting after A is done sending its frame. Expecting Ack.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64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ALOHA &amp; Slotted ALOHA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1-persistent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nonpersistent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802.3 Ethernet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 for Wireless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Hidden Terminal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CSMA/CA</a:t>
            </a:r>
          </a:p>
          <a:p>
            <a:pPr marL="0" indent="0">
              <a:buNone/>
            </a:pPr>
            <a:r>
              <a:rPr lang="en-US" b="1" dirty="0"/>
              <a:t>802.11 </a:t>
            </a:r>
            <a:r>
              <a:rPr lang="en-US" b="1" dirty="0" err="1"/>
              <a:t>WiFi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08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7DE2-3251-49F4-A420-9529984F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802.11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2881-4E58-4DB1-B76C-EE86CC5E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Stations cannot detect collisions while they occur.</a:t>
            </a:r>
          </a:p>
          <a:p>
            <a:pPr marL="0" indent="0">
              <a:buNone/>
            </a:pPr>
            <a:r>
              <a:rPr lang="en-US" dirty="0"/>
              <a:t>Relies on ACKs to determine if collision occurred.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use RTS/CTS, but usually does not.</a:t>
            </a:r>
          </a:p>
          <a:p>
            <a:pPr marL="0" indent="0">
              <a:buNone/>
            </a:pPr>
            <a:r>
              <a:rPr lang="en-US" dirty="0"/>
              <a:t>Instead uses a protocol called </a:t>
            </a:r>
            <a:r>
              <a:rPr lang="en-US" b="1" dirty="0"/>
              <a:t>CSMA/CA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CA: Collision Avoidance.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37B2-F4AD-4BD0-9BFA-6F573D9E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F5788-D379-4DA3-A4A8-9F78357D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65</a:t>
            </a:fld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9FB7C-8A12-4B09-A286-F53576027366}"/>
              </a:ext>
            </a:extLst>
          </p:cNvPr>
          <p:cNvSpPr/>
          <p:nvPr/>
        </p:nvSpPr>
        <p:spPr>
          <a:xfrm>
            <a:off x="838200" y="2874984"/>
            <a:ext cx="7462345" cy="8388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If ACK is lost, sender assumes frame was lost;</a:t>
            </a:r>
            <a:br>
              <a:rPr lang="en-US" sz="4800" dirty="0"/>
            </a:br>
            <a:r>
              <a:rPr lang="en-US" sz="4800" dirty="0"/>
              <a:t>retransmits frame</a:t>
            </a:r>
          </a:p>
        </p:txBody>
      </p:sp>
    </p:spTree>
    <p:extLst>
      <p:ext uri="{BB962C8B-B14F-4D97-AF65-F5344CB8AC3E}">
        <p14:creationId xmlns:p14="http://schemas.microsoft.com/office/powerpoint/2010/main" val="3973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D098-114D-4556-B2F7-F20BC9AC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elements of CSMA/CA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1BB4-D36E-4015-8D08-E2BC4511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Physical channel sensing.</a:t>
            </a:r>
          </a:p>
          <a:p>
            <a:pPr marL="0" indent="0">
              <a:buNone/>
            </a:pPr>
            <a:r>
              <a:rPr lang="en-US" dirty="0"/>
              <a:t>Sense if the channel. Wait for channel to become idle.</a:t>
            </a:r>
          </a:p>
          <a:p>
            <a:pPr marL="0" indent="0">
              <a:buNone/>
            </a:pPr>
            <a:r>
              <a:rPr lang="en-US" b="1" i="1" dirty="0"/>
              <a:t>Virtual channel sensing.</a:t>
            </a:r>
          </a:p>
          <a:p>
            <a:pPr marL="0" indent="0">
              <a:buNone/>
            </a:pPr>
            <a:r>
              <a:rPr lang="en-US" dirty="0"/>
              <a:t>Frames carry a Network Allocation Vector (NAV)</a:t>
            </a:r>
            <a:br>
              <a:rPr lang="en-US" dirty="0"/>
            </a:br>
            <a:r>
              <a:rPr lang="en-US" dirty="0"/>
              <a:t>that indicates the length of the exchange.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Wait for end of exchange.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A3D77-04E9-46E9-865E-F6F599AA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4A283-6742-44BA-93BB-AB2A5F99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397A7-F91A-4851-A3C5-22617D2BED21}"/>
              </a:ext>
            </a:extLst>
          </p:cNvPr>
          <p:cNvSpPr/>
          <p:nvPr/>
        </p:nvSpPr>
        <p:spPr>
          <a:xfrm>
            <a:off x="4292862" y="4177600"/>
            <a:ext cx="3483742" cy="430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Data + Ack</a:t>
            </a:r>
          </a:p>
        </p:txBody>
      </p:sp>
    </p:spTree>
    <p:extLst>
      <p:ext uri="{BB962C8B-B14F-4D97-AF65-F5344CB8AC3E}">
        <p14:creationId xmlns:p14="http://schemas.microsoft.com/office/powerpoint/2010/main" val="391246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B91A-E532-4278-BF4F-C49EF65D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C1B2E-8E2A-47B1-864C-36E0B2CB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2EE7C-ACDF-47D6-B96A-3E51225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67</a:t>
            </a:fld>
            <a:endParaRPr lang="LID409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91EA99-EBB1-F446-9931-4AFD551B48A6}"/>
              </a:ext>
            </a:extLst>
          </p:cNvPr>
          <p:cNvGrpSpPr/>
          <p:nvPr/>
        </p:nvGrpSpPr>
        <p:grpSpPr>
          <a:xfrm>
            <a:off x="9023593" y="2376529"/>
            <a:ext cx="2986620" cy="3651035"/>
            <a:chOff x="9023593" y="2376529"/>
            <a:chExt cx="2986620" cy="36510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94D7C-8321-40CE-90E2-C152E12188E3}"/>
                </a:ext>
              </a:extLst>
            </p:cNvPr>
            <p:cNvSpPr/>
            <p:nvPr/>
          </p:nvSpPr>
          <p:spPr>
            <a:xfrm>
              <a:off x="9304980" y="5145939"/>
              <a:ext cx="2423845" cy="557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</a:t>
              </a:r>
              <a:endParaRPr lang="LID4096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116866-384B-44CE-9E4F-56B4ED4353EB}"/>
                </a:ext>
              </a:extLst>
            </p:cNvPr>
            <p:cNvCxnSpPr>
              <a:cxnSpLocks/>
              <a:stCxn id="38" idx="2"/>
              <a:endCxn id="30" idx="0"/>
            </p:cNvCxnSpPr>
            <p:nvPr/>
          </p:nvCxnSpPr>
          <p:spPr>
            <a:xfrm>
              <a:off x="10516902" y="2376529"/>
              <a:ext cx="1" cy="9740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314979F-C302-433F-B576-743D4E370E5F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0516904" y="5703915"/>
              <a:ext cx="4" cy="3236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FDBE2276-FFEE-4281-88E7-ADD627D2C61F}"/>
                    </a:ext>
                  </a:extLst>
                </p:cNvPr>
                <p:cNvSpPr/>
                <p:nvPr/>
              </p:nvSpPr>
              <p:spPr>
                <a:xfrm>
                  <a:off x="9023593" y="3350586"/>
                  <a:ext cx="2986620" cy="1296104"/>
                </a:xfrm>
                <a:prstGeom prst="diamond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==0?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FDBE2276-FFEE-4281-88E7-ADD627D2C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593" y="3350586"/>
                  <a:ext cx="2986620" cy="1296104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3D6DFC-E8EB-44AF-9141-E17463AB37AF}"/>
                </a:ext>
              </a:extLst>
            </p:cNvPr>
            <p:cNvCxnSpPr>
              <a:cxnSpLocks/>
              <a:stCxn id="30" idx="2"/>
              <a:endCxn id="18" idx="0"/>
            </p:cNvCxnSpPr>
            <p:nvPr/>
          </p:nvCxnSpPr>
          <p:spPr>
            <a:xfrm>
              <a:off x="10516904" y="4646690"/>
              <a:ext cx="0" cy="4992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ADC12-87B6-481F-810F-3AFF588A784B}"/>
                </a:ext>
              </a:extLst>
            </p:cNvPr>
            <p:cNvSpPr txBox="1"/>
            <p:nvPr/>
          </p:nvSpPr>
          <p:spPr>
            <a:xfrm>
              <a:off x="10623290" y="4604121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  <a:endParaRPr lang="LID4096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B694F7-39F3-433F-B307-A9A456F42D8A}"/>
                  </a:ext>
                </a:extLst>
              </p:cNvPr>
              <p:cNvSpPr/>
              <p:nvPr/>
            </p:nvSpPr>
            <p:spPr>
              <a:xfrm>
                <a:off x="9232568" y="1449947"/>
                <a:ext cx="2568670" cy="92658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Select random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B694F7-39F3-433F-B307-A9A456F42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68" y="1449947"/>
                <a:ext cx="2568670" cy="926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BF571-8B0F-3548-8B2F-5A6AFBB37317}"/>
              </a:ext>
            </a:extLst>
          </p:cNvPr>
          <p:cNvGrpSpPr/>
          <p:nvPr/>
        </p:nvGrpSpPr>
        <p:grpSpPr>
          <a:xfrm>
            <a:off x="5527226" y="3117752"/>
            <a:ext cx="1861066" cy="1528938"/>
            <a:chOff x="5527226" y="3117752"/>
            <a:chExt cx="1861066" cy="152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5151D3-FDF9-4B2C-A64E-2969D765C72C}"/>
                    </a:ext>
                  </a:extLst>
                </p:cNvPr>
                <p:cNvSpPr/>
                <p:nvPr/>
              </p:nvSpPr>
              <p:spPr>
                <a:xfrm>
                  <a:off x="5527226" y="3720601"/>
                  <a:ext cx="1861066" cy="57641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−=1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5151D3-FDF9-4B2C-A64E-2969D765C7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226" y="3720601"/>
                  <a:ext cx="1861066" cy="5764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E62202-8730-4266-BB96-D67614EB1D31}"/>
                </a:ext>
              </a:extLst>
            </p:cNvPr>
            <p:cNvSpPr txBox="1"/>
            <p:nvPr/>
          </p:nvSpPr>
          <p:spPr>
            <a:xfrm>
              <a:off x="5628100" y="3117752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  <a:endParaRPr lang="LID4096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127B2CC-D884-4973-91E6-590C2FF0A72C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66" y="3136575"/>
              <a:ext cx="0" cy="5840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751D2C-37A2-487E-A466-4C56FD48D153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66" y="4297017"/>
              <a:ext cx="0" cy="3496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9D2079-DA9D-964E-BA1F-DAB670A30B83}"/>
              </a:ext>
            </a:extLst>
          </p:cNvPr>
          <p:cNvGrpSpPr/>
          <p:nvPr/>
        </p:nvGrpSpPr>
        <p:grpSpPr>
          <a:xfrm>
            <a:off x="5628100" y="2126581"/>
            <a:ext cx="4579921" cy="3086598"/>
            <a:chOff x="5628100" y="2126581"/>
            <a:chExt cx="4579921" cy="30865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A3E8F-76AE-44F5-A661-7CBAFE74C50E}"/>
                </a:ext>
              </a:extLst>
            </p:cNvPr>
            <p:cNvSpPr txBox="1"/>
            <p:nvPr/>
          </p:nvSpPr>
          <p:spPr>
            <a:xfrm>
              <a:off x="9227340" y="2942017"/>
              <a:ext cx="980681" cy="50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  <a:endParaRPr lang="LID4096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7A716-99DE-5E45-8E61-C6B50F88C95A}"/>
                </a:ext>
              </a:extLst>
            </p:cNvPr>
            <p:cNvGrpSpPr/>
            <p:nvPr/>
          </p:nvGrpSpPr>
          <p:grpSpPr>
            <a:xfrm>
              <a:off x="5628100" y="2126581"/>
              <a:ext cx="4123192" cy="3086598"/>
              <a:chOff x="5628100" y="2126581"/>
              <a:chExt cx="4123192" cy="308659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90910EA-336A-4738-A012-DD16147B07E8}"/>
                  </a:ext>
                </a:extLst>
              </p:cNvPr>
              <p:cNvCxnSpPr>
                <a:cxnSpLocks/>
                <a:endCxn id="33" idx="3"/>
              </p:cNvCxnSpPr>
              <p:nvPr/>
            </p:nvCxnSpPr>
            <p:spPr>
              <a:xfrm flipH="1" flipV="1">
                <a:off x="8614720" y="2774633"/>
                <a:ext cx="1072286" cy="9268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18E8AAF-B81D-7B41-A50F-3228D911BEF7}"/>
                  </a:ext>
                </a:extLst>
              </p:cNvPr>
              <p:cNvGrpSpPr/>
              <p:nvPr/>
            </p:nvGrpSpPr>
            <p:grpSpPr>
              <a:xfrm>
                <a:off x="5628100" y="2126581"/>
                <a:ext cx="4123192" cy="3086598"/>
                <a:chOff x="5628100" y="2126581"/>
                <a:chExt cx="4123192" cy="3086598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39C066-8827-4089-9B44-D184BAAC75D3}"/>
                    </a:ext>
                  </a:extLst>
                </p:cNvPr>
                <p:cNvCxnSpPr>
                  <a:cxnSpLocks/>
                  <a:stCxn id="58" idx="3"/>
                </p:cNvCxnSpPr>
                <p:nvPr/>
              </p:nvCxnSpPr>
              <p:spPr>
                <a:xfrm flipV="1">
                  <a:off x="8333332" y="4322289"/>
                  <a:ext cx="1417960" cy="6119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41BCA8-22D7-4DDA-9028-DF8E8C8753FE}"/>
                    </a:ext>
                  </a:extLst>
                </p:cNvPr>
                <p:cNvSpPr txBox="1"/>
                <p:nvPr/>
              </p:nvSpPr>
              <p:spPr>
                <a:xfrm>
                  <a:off x="7622036" y="3117752"/>
                  <a:ext cx="980681" cy="508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</a:t>
                  </a:r>
                  <a:endParaRPr lang="LID4096" dirty="0"/>
                </a:p>
              </p:txBody>
            </p:sp>
            <p:sp>
              <p:nvSpPr>
                <p:cNvPr id="33" name="Diamond 32">
                  <a:extLst>
                    <a:ext uri="{FF2B5EF4-FFF2-40B4-BE49-F238E27FC236}">
                      <a16:creationId xmlns:a16="http://schemas.microsoft.com/office/drawing/2014/main" id="{9DFCB5A5-9B55-42F5-837E-97114B33FDD3}"/>
                    </a:ext>
                  </a:extLst>
                </p:cNvPr>
                <p:cNvSpPr/>
                <p:nvPr/>
              </p:nvSpPr>
              <p:spPr>
                <a:xfrm>
                  <a:off x="5628100" y="2126581"/>
                  <a:ext cx="2986620" cy="1296104"/>
                </a:xfrm>
                <a:prstGeom prst="diamond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Channel free?</a:t>
                  </a:r>
                  <a:endParaRPr lang="LID4096" dirty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1ED5A8C-D5A2-47D8-9C8D-EE30856A2F9F}"/>
                    </a:ext>
                  </a:extLst>
                </p:cNvPr>
                <p:cNvSpPr/>
                <p:nvPr/>
              </p:nvSpPr>
              <p:spPr>
                <a:xfrm>
                  <a:off x="5909487" y="4655202"/>
                  <a:ext cx="2423845" cy="5579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Skip slot</a:t>
                  </a:r>
                  <a:endParaRPr lang="LID4096" dirty="0"/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6F66427-94CE-4B7D-94B3-4A1F6CFFFD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9536" y="3214369"/>
                  <a:ext cx="0" cy="14323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77A48DF-D421-4710-9B1A-862526585E4F}"/>
              </a:ext>
            </a:extLst>
          </p:cNvPr>
          <p:cNvGrpSpPr/>
          <p:nvPr/>
        </p:nvGrpSpPr>
        <p:grpSpPr>
          <a:xfrm>
            <a:off x="4038600" y="504608"/>
            <a:ext cx="6478303" cy="945339"/>
            <a:chOff x="1905171" y="2017196"/>
            <a:chExt cx="4704070" cy="68643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822A14-6FCD-40B0-9B1E-0218B2DBC8EB}"/>
                </a:ext>
              </a:extLst>
            </p:cNvPr>
            <p:cNvSpPr/>
            <p:nvPr/>
          </p:nvSpPr>
          <p:spPr>
            <a:xfrm>
              <a:off x="1905171" y="2017196"/>
              <a:ext cx="4200279" cy="32657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Starts with a back-off, regardless of collision</a:t>
              </a:r>
            </a:p>
          </p:txBody>
        </p: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F0A1748E-20F6-40EB-AE79-E66E37BA25CC}"/>
                </a:ext>
              </a:extLst>
            </p:cNvPr>
            <p:cNvCxnSpPr>
              <a:cxnSpLocks/>
              <a:stCxn id="105" idx="3"/>
              <a:endCxn id="38" idx="0"/>
            </p:cNvCxnSpPr>
            <p:nvPr/>
          </p:nvCxnSpPr>
          <p:spPr>
            <a:xfrm>
              <a:off x="6105450" y="2180485"/>
              <a:ext cx="503791" cy="523147"/>
            </a:xfrm>
            <a:prstGeom prst="bentConnector2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6D7C84-7034-44A4-BEE7-FE17E6C8086B}"/>
              </a:ext>
            </a:extLst>
          </p:cNvPr>
          <p:cNvGrpSpPr/>
          <p:nvPr/>
        </p:nvGrpSpPr>
        <p:grpSpPr>
          <a:xfrm>
            <a:off x="612447" y="2934453"/>
            <a:ext cx="5015653" cy="872251"/>
            <a:chOff x="-1115336" y="1079426"/>
            <a:chExt cx="6724783" cy="379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55B74EF-01FA-43B8-B9DC-5C1CB4E455E8}"/>
                </a:ext>
              </a:extLst>
            </p:cNvPr>
            <p:cNvSpPr/>
            <p:nvPr/>
          </p:nvSpPr>
          <p:spPr>
            <a:xfrm>
              <a:off x="-1115336" y="1079426"/>
              <a:ext cx="4322740" cy="37941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r>
                <a:rPr lang="en-US" sz="2800" dirty="0"/>
                <a:t>Countdown paused when other channel is occupied</a:t>
              </a:r>
            </a:p>
          </p:txBody>
        </p: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B00E2D76-17A3-4F1D-9489-7AC79E36B0CD}"/>
                </a:ext>
              </a:extLst>
            </p:cNvPr>
            <p:cNvCxnSpPr>
              <a:cxnSpLocks/>
              <a:stCxn id="111" idx="3"/>
              <a:endCxn id="37" idx="1"/>
            </p:cNvCxnSpPr>
            <p:nvPr/>
          </p:nvCxnSpPr>
          <p:spPr>
            <a:xfrm>
              <a:off x="3207404" y="1269135"/>
              <a:ext cx="2402043" cy="648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D1161-2BC5-2848-8EF0-3E4A4E186C62}"/>
                  </a:ext>
                </a:extLst>
              </p:cNvPr>
              <p:cNvSpPr txBox="1"/>
              <p:nvPr/>
            </p:nvSpPr>
            <p:spPr>
              <a:xfrm>
                <a:off x="243671" y="5648374"/>
                <a:ext cx="5441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2400" dirty="0"/>
                  <a:t>Backoff by selecting and counting down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0D1161-2BC5-2848-8EF0-3E4A4E186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1" y="5648374"/>
                <a:ext cx="5441490" cy="461665"/>
              </a:xfrm>
              <a:prstGeom prst="rect">
                <a:avLst/>
              </a:prstGeom>
              <a:blipFill>
                <a:blip r:embed="rId5"/>
                <a:stretch>
                  <a:fillRect l="-1628" t="-5405" r="-698" b="-2973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6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D59A-468F-427C-BE1A-88C7C613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CSMA/CA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E5AC0-E5FB-4173-827E-72FFCACD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421CD-3D07-40DF-9C2B-04102B04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68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D38E87-6C10-46BE-8868-BFC89E72D3BF}"/>
              </a:ext>
            </a:extLst>
          </p:cNvPr>
          <p:cNvSpPr/>
          <p:nvPr/>
        </p:nvSpPr>
        <p:spPr>
          <a:xfrm>
            <a:off x="4466461" y="2204632"/>
            <a:ext cx="1589193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1AEA6D-CF12-4CC6-8702-B017C82B2140}"/>
              </a:ext>
            </a:extLst>
          </p:cNvPr>
          <p:cNvGrpSpPr/>
          <p:nvPr/>
        </p:nvGrpSpPr>
        <p:grpSpPr>
          <a:xfrm>
            <a:off x="1747681" y="2072075"/>
            <a:ext cx="1627067" cy="3858439"/>
            <a:chOff x="223680" y="3162748"/>
            <a:chExt cx="1260421" cy="2988972"/>
          </a:xfrm>
        </p:grpSpPr>
        <p:pic>
          <p:nvPicPr>
            <p:cNvPr id="10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0D8366DB-07D8-47C5-A1E1-35E5B5231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1" y="5399330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5BC0843E-B75F-4936-B524-F6C338ADA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1" y="4281039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50B35EFC-AA94-4178-BB66-3AFA8F710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710" y="3162748"/>
              <a:ext cx="752390" cy="75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5031A0-DEC8-4E93-9A83-1415AF446568}"/>
                </a:ext>
              </a:extLst>
            </p:cNvPr>
            <p:cNvSpPr txBox="1"/>
            <p:nvPr/>
          </p:nvSpPr>
          <p:spPr>
            <a:xfrm>
              <a:off x="228876" y="3310915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6F2341-699B-4E3F-B655-65138DD010E6}"/>
                </a:ext>
              </a:extLst>
            </p:cNvPr>
            <p:cNvSpPr txBox="1"/>
            <p:nvPr/>
          </p:nvSpPr>
          <p:spPr>
            <a:xfrm>
              <a:off x="228876" y="4427804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1E35EE-64C6-4851-9855-8AD80878F63C}"/>
                </a:ext>
              </a:extLst>
            </p:cNvPr>
            <p:cNvSpPr txBox="1"/>
            <p:nvPr/>
          </p:nvSpPr>
          <p:spPr>
            <a:xfrm>
              <a:off x="223680" y="5544692"/>
              <a:ext cx="534252" cy="45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99C9358-49EF-4199-B08E-1E13C18EC3AC}"/>
              </a:ext>
            </a:extLst>
          </p:cNvPr>
          <p:cNvSpPr/>
          <p:nvPr/>
        </p:nvSpPr>
        <p:spPr>
          <a:xfrm>
            <a:off x="6060770" y="2204632"/>
            <a:ext cx="39815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pic>
        <p:nvPicPr>
          <p:cNvPr id="18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ECB9CCCC-5926-44BC-A7B2-83C924D6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704828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11DD26-3593-4505-9E24-DFAB9308C8F8}"/>
              </a:ext>
            </a:extLst>
          </p:cNvPr>
          <p:cNvSpPr txBox="1"/>
          <p:nvPr/>
        </p:nvSpPr>
        <p:spPr>
          <a:xfrm>
            <a:off x="9349197" y="1353850"/>
            <a:ext cx="68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CE40C7-7F9C-413C-9DD1-4CFB2C707B8A}"/>
              </a:ext>
            </a:extLst>
          </p:cNvPr>
          <p:cNvGrpSpPr/>
          <p:nvPr/>
        </p:nvGrpSpPr>
        <p:grpSpPr>
          <a:xfrm>
            <a:off x="2889120" y="2522300"/>
            <a:ext cx="1240221" cy="717280"/>
            <a:chOff x="1365119" y="2848117"/>
            <a:chExt cx="1240221" cy="71728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72554F-92C6-44F5-BDF7-7C3A4E22BBB9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5FAF06-53AC-47D8-88A4-957927387685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C73287-AF66-435E-8A2F-516B8BFB3E82}"/>
              </a:ext>
            </a:extLst>
          </p:cNvPr>
          <p:cNvGrpSpPr/>
          <p:nvPr/>
        </p:nvGrpSpPr>
        <p:grpSpPr>
          <a:xfrm>
            <a:off x="4403354" y="5430303"/>
            <a:ext cx="1240221" cy="717280"/>
            <a:chOff x="1365119" y="2848117"/>
            <a:chExt cx="1240221" cy="71728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A37A70-BE56-4310-84C5-7E8348343660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61EEDB-4679-4182-9DB1-D6D3FC84350A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05288F-170A-4E38-8FB8-844F24F94190}"/>
              </a:ext>
            </a:extLst>
          </p:cNvPr>
          <p:cNvGrpSpPr/>
          <p:nvPr/>
        </p:nvGrpSpPr>
        <p:grpSpPr>
          <a:xfrm>
            <a:off x="5187317" y="3985736"/>
            <a:ext cx="1240221" cy="717280"/>
            <a:chOff x="1365119" y="2848117"/>
            <a:chExt cx="1240221" cy="71728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4FD1-13B2-43C0-A698-9F9C9882630B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553E3-F74C-4F97-BED7-5D33B7B80B73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Ready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7980425-1AB0-491D-8F23-A559867385CE}"/>
              </a:ext>
            </a:extLst>
          </p:cNvPr>
          <p:cNvSpPr/>
          <p:nvPr/>
        </p:nvSpPr>
        <p:spPr>
          <a:xfrm>
            <a:off x="5807427" y="3652011"/>
            <a:ext cx="651500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548F22-29E9-472E-AC18-C96C36F365E8}"/>
              </a:ext>
            </a:extLst>
          </p:cNvPr>
          <p:cNvSpPr/>
          <p:nvPr/>
        </p:nvSpPr>
        <p:spPr>
          <a:xfrm>
            <a:off x="5039692" y="5062073"/>
            <a:ext cx="1419235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6DB3DA-AE09-4966-BBF6-A518B8655EC5}"/>
              </a:ext>
            </a:extLst>
          </p:cNvPr>
          <p:cNvSpPr/>
          <p:nvPr/>
        </p:nvSpPr>
        <p:spPr>
          <a:xfrm>
            <a:off x="6474343" y="5062073"/>
            <a:ext cx="106647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E4027D-60B6-47A6-9706-110648234026}"/>
              </a:ext>
            </a:extLst>
          </p:cNvPr>
          <p:cNvSpPr/>
          <p:nvPr/>
        </p:nvSpPr>
        <p:spPr>
          <a:xfrm>
            <a:off x="7556236" y="5062073"/>
            <a:ext cx="1339021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A5C309-65B8-4B0F-9D74-BB9F4981E016}"/>
              </a:ext>
            </a:extLst>
          </p:cNvPr>
          <p:cNvSpPr/>
          <p:nvPr/>
        </p:nvSpPr>
        <p:spPr>
          <a:xfrm>
            <a:off x="8910671" y="5062073"/>
            <a:ext cx="398156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DA35C6-A301-4AFE-A82F-8E59BA296ADF}"/>
              </a:ext>
            </a:extLst>
          </p:cNvPr>
          <p:cNvSpPr/>
          <p:nvPr/>
        </p:nvSpPr>
        <p:spPr>
          <a:xfrm>
            <a:off x="6486597" y="3652011"/>
            <a:ext cx="106647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4E1379-7B64-49AF-940B-FEDEB68B14E4}"/>
              </a:ext>
            </a:extLst>
          </p:cNvPr>
          <p:cNvSpPr/>
          <p:nvPr/>
        </p:nvSpPr>
        <p:spPr>
          <a:xfrm>
            <a:off x="7580743" y="3648889"/>
            <a:ext cx="1741383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53B242-0A72-4B5F-A911-AA0FEA800B03}"/>
              </a:ext>
            </a:extLst>
          </p:cNvPr>
          <p:cNvSpPr/>
          <p:nvPr/>
        </p:nvSpPr>
        <p:spPr>
          <a:xfrm>
            <a:off x="9349795" y="3652011"/>
            <a:ext cx="871607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EA77B4-58C6-4FD3-BA3E-42A4369471B5}"/>
              </a:ext>
            </a:extLst>
          </p:cNvPr>
          <p:cNvSpPr/>
          <p:nvPr/>
        </p:nvSpPr>
        <p:spPr>
          <a:xfrm>
            <a:off x="10249070" y="3648889"/>
            <a:ext cx="1763523" cy="319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6EC374-A46C-4229-806E-7764AFDDFDB6}"/>
              </a:ext>
            </a:extLst>
          </p:cNvPr>
          <p:cNvGrpSpPr/>
          <p:nvPr/>
        </p:nvGrpSpPr>
        <p:grpSpPr>
          <a:xfrm>
            <a:off x="6390283" y="5430303"/>
            <a:ext cx="2312282" cy="717280"/>
            <a:chOff x="829089" y="2848117"/>
            <a:chExt cx="2312282" cy="71728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E2EF203-D089-48EF-A068-582EFF065DB4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BC3F53-7DED-4092-8F5A-471ECA62B8B2}"/>
                </a:ext>
              </a:extLst>
            </p:cNvPr>
            <p:cNvSpPr txBox="1"/>
            <p:nvPr/>
          </p:nvSpPr>
          <p:spPr>
            <a:xfrm>
              <a:off x="829089" y="3196065"/>
              <a:ext cx="2312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Backoff complete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4B0DBD-FEBB-4A93-9C52-DFD80C1C76A0}"/>
              </a:ext>
            </a:extLst>
          </p:cNvPr>
          <p:cNvGrpSpPr/>
          <p:nvPr/>
        </p:nvGrpSpPr>
        <p:grpSpPr>
          <a:xfrm>
            <a:off x="9354203" y="3985737"/>
            <a:ext cx="1597571" cy="994279"/>
            <a:chOff x="1112866" y="2848117"/>
            <a:chExt cx="1597571" cy="99427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1E5F6BC-0B14-401F-9ABA-1D19134C59F4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5E361B-D373-4E8C-B66B-98DD32757DCB}"/>
                </a:ext>
              </a:extLst>
            </p:cNvPr>
            <p:cNvSpPr txBox="1"/>
            <p:nvPr/>
          </p:nvSpPr>
          <p:spPr>
            <a:xfrm>
              <a:off x="1112866" y="3196065"/>
              <a:ext cx="1597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Backoff</a:t>
              </a:r>
              <a:r>
                <a:rPr lang="en-US" dirty="0"/>
                <a:t> complete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03E063F-541D-47A4-A907-C95BB28AF8D1}"/>
              </a:ext>
            </a:extLst>
          </p:cNvPr>
          <p:cNvSpPr/>
          <p:nvPr/>
        </p:nvSpPr>
        <p:spPr>
          <a:xfrm>
            <a:off x="3507375" y="2204632"/>
            <a:ext cx="949626" cy="3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Backoff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7CDE7-D4E2-4581-A8CF-AE6D5FE13171}"/>
              </a:ext>
            </a:extLst>
          </p:cNvPr>
          <p:cNvGrpSpPr/>
          <p:nvPr/>
        </p:nvGrpSpPr>
        <p:grpSpPr>
          <a:xfrm>
            <a:off x="4728111" y="2522300"/>
            <a:ext cx="1240221" cy="717280"/>
            <a:chOff x="1365119" y="2848117"/>
            <a:chExt cx="1240221" cy="71728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64B0FC2-AD38-4F4F-B887-B90BA46B0471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5A181D4-2A8A-4179-AB30-867CF1D8DFFD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to 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4B0D42-5BDB-4F7D-861C-FB205D4D470D}"/>
              </a:ext>
            </a:extLst>
          </p:cNvPr>
          <p:cNvGrpSpPr/>
          <p:nvPr/>
        </p:nvGrpSpPr>
        <p:grpSpPr>
          <a:xfrm>
            <a:off x="5639732" y="2522300"/>
            <a:ext cx="1240221" cy="717280"/>
            <a:chOff x="1365119" y="2848117"/>
            <a:chExt cx="1240221" cy="71728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6A3404-6E02-4BDF-855E-EA62F44F2FD9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AFC627-BE6B-4389-8300-A36CB9F1A373}"/>
                </a:ext>
              </a:extLst>
            </p:cNvPr>
            <p:cNvSpPr txBox="1"/>
            <p:nvPr/>
          </p:nvSpPr>
          <p:spPr>
            <a:xfrm>
              <a:off x="1365119" y="3196065"/>
              <a:ext cx="1240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to 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9955E4B-8515-448B-B93E-2E89D3E2D630}"/>
              </a:ext>
            </a:extLst>
          </p:cNvPr>
          <p:cNvGrpSpPr/>
          <p:nvPr/>
        </p:nvGrpSpPr>
        <p:grpSpPr>
          <a:xfrm>
            <a:off x="3589746" y="2522301"/>
            <a:ext cx="1597571" cy="994279"/>
            <a:chOff x="1112866" y="2848117"/>
            <a:chExt cx="1597571" cy="99427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EE4DBB-C779-4657-95CD-BD36BBD89C11}"/>
                </a:ext>
              </a:extLst>
            </p:cNvPr>
            <p:cNvCxnSpPr/>
            <p:nvPr/>
          </p:nvCxnSpPr>
          <p:spPr>
            <a:xfrm flipV="1">
              <a:off x="1985229" y="2848117"/>
              <a:ext cx="0" cy="3575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586D52-F429-4563-80C3-97D6DCDF899D}"/>
                </a:ext>
              </a:extLst>
            </p:cNvPr>
            <p:cNvSpPr txBox="1"/>
            <p:nvPr/>
          </p:nvSpPr>
          <p:spPr>
            <a:xfrm>
              <a:off x="1112866" y="3196065"/>
              <a:ext cx="1597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Backoff</a:t>
              </a:r>
              <a:r>
                <a:rPr lang="en-US" dirty="0"/>
                <a:t> complete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EE96C6-2E32-B24A-ABE5-F130088B4111}"/>
              </a:ext>
            </a:extLst>
          </p:cNvPr>
          <p:cNvGrpSpPr/>
          <p:nvPr/>
        </p:nvGrpSpPr>
        <p:grpSpPr>
          <a:xfrm>
            <a:off x="6820001" y="2276083"/>
            <a:ext cx="4926902" cy="1372804"/>
            <a:chOff x="4313083" y="3534562"/>
            <a:chExt cx="3577556" cy="996830"/>
          </a:xfrm>
        </p:grpSpPr>
        <p:cxnSp>
          <p:nvCxnSpPr>
            <p:cNvPr id="54" name="Connector: Elbow 106">
              <a:extLst>
                <a:ext uri="{FF2B5EF4-FFF2-40B4-BE49-F238E27FC236}">
                  <a16:creationId xmlns:a16="http://schemas.microsoft.com/office/drawing/2014/main" id="{3021F41D-8301-9449-A18F-0CC85968FBB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43665" y="4116868"/>
              <a:ext cx="818046" cy="110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8C27426-C6CA-9840-8CD0-0D6ED6536215}"/>
                </a:ext>
              </a:extLst>
            </p:cNvPr>
            <p:cNvSpPr/>
            <p:nvPr/>
          </p:nvSpPr>
          <p:spPr>
            <a:xfrm>
              <a:off x="4313083" y="3534562"/>
              <a:ext cx="3577556" cy="4407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Starts with a back-off, regardless of collision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40DB4A-589B-A34C-A3EE-B58ACB754F15}"/>
              </a:ext>
            </a:extLst>
          </p:cNvPr>
          <p:cNvGrpSpPr/>
          <p:nvPr/>
        </p:nvGrpSpPr>
        <p:grpSpPr>
          <a:xfrm>
            <a:off x="3350623" y="524099"/>
            <a:ext cx="4926902" cy="1547974"/>
            <a:chOff x="4313083" y="3534562"/>
            <a:chExt cx="3577556" cy="1124026"/>
          </a:xfrm>
        </p:grpSpPr>
        <p:cxnSp>
          <p:nvCxnSpPr>
            <p:cNvPr id="59" name="Connector: Elbow 106">
              <a:extLst>
                <a:ext uri="{FF2B5EF4-FFF2-40B4-BE49-F238E27FC236}">
                  <a16:creationId xmlns:a16="http://schemas.microsoft.com/office/drawing/2014/main" id="{A1A7C3A6-A624-254A-AEE7-2276F84BB8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73757" y="4244064"/>
              <a:ext cx="818046" cy="1100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DA5B640-2220-8847-8D3D-579096FE7E6A}"/>
                </a:ext>
              </a:extLst>
            </p:cNvPr>
            <p:cNvSpPr/>
            <p:nvPr/>
          </p:nvSpPr>
          <p:spPr>
            <a:xfrm>
              <a:off x="4313083" y="3534562"/>
              <a:ext cx="3577556" cy="4407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Virtual channel sensing: B and C keep waiting after A is done sending its frame. Expecting Ack.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13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19E2-2045-4D65-882D-AB251C53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saving in 802.11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4E4D9-49AF-4D49-984D-96B91C40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methods possible</a:t>
            </a:r>
          </a:p>
          <a:p>
            <a:r>
              <a:rPr lang="en-US" dirty="0"/>
              <a:t>Beacon frames</a:t>
            </a:r>
          </a:p>
          <a:p>
            <a:r>
              <a:rPr lang="en-US" dirty="0"/>
              <a:t>Automatic Power Save Delivery (APSD)</a:t>
            </a:r>
          </a:p>
          <a:p>
            <a:r>
              <a:rPr lang="en-US" dirty="0"/>
              <a:t>…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8701E-D28A-4343-B823-1D55F170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CCA91-BD08-4BB1-A6A5-247919CF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69</a:t>
            </a:fld>
            <a:endParaRPr lang="LID4096"/>
          </a:p>
        </p:txBody>
      </p:sp>
      <p:pic>
        <p:nvPicPr>
          <p:cNvPr id="6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DAD04B05-48DB-41D1-B8EE-BDF9AC71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5" y="4692649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04D7F312-0EF1-476F-A68C-30EAB17C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155" y="4705322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ADEAC7-2842-4FB7-92D7-63B13253C29B}"/>
              </a:ext>
            </a:extLst>
          </p:cNvPr>
          <p:cNvSpPr/>
          <p:nvPr/>
        </p:nvSpPr>
        <p:spPr>
          <a:xfrm>
            <a:off x="3364076" y="3738832"/>
            <a:ext cx="5743467" cy="5249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4800" dirty="0"/>
              <a:t>APSD example: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40E76-0561-4AF1-8F2C-B9C10ADA40F3}"/>
              </a:ext>
            </a:extLst>
          </p:cNvPr>
          <p:cNvSpPr/>
          <p:nvPr/>
        </p:nvSpPr>
        <p:spPr>
          <a:xfrm>
            <a:off x="7346571" y="5651872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1A3A2-AD45-4AA2-A6D4-3C34C0EFA82E}"/>
              </a:ext>
            </a:extLst>
          </p:cNvPr>
          <p:cNvSpPr/>
          <p:nvPr/>
        </p:nvSpPr>
        <p:spPr>
          <a:xfrm>
            <a:off x="7715237" y="5651872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FBDB59-490E-4EEF-9821-0EEF5A41CED1}"/>
              </a:ext>
            </a:extLst>
          </p:cNvPr>
          <p:cNvSpPr/>
          <p:nvPr/>
        </p:nvSpPr>
        <p:spPr>
          <a:xfrm>
            <a:off x="7346571" y="5269116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9979-95CE-4D04-B523-2C5F542C8C7E}"/>
              </a:ext>
            </a:extLst>
          </p:cNvPr>
          <p:cNvSpPr/>
          <p:nvPr/>
        </p:nvSpPr>
        <p:spPr>
          <a:xfrm>
            <a:off x="7715237" y="5269116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828A7-062F-4A58-908A-566CDEAD290A}"/>
              </a:ext>
            </a:extLst>
          </p:cNvPr>
          <p:cNvSpPr/>
          <p:nvPr/>
        </p:nvSpPr>
        <p:spPr>
          <a:xfrm>
            <a:off x="4027050" y="4514994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6684C2-3681-4F39-86DB-D5D8BF20977E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394910" y="4706372"/>
            <a:ext cx="3355932" cy="10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58F0A-F763-439F-9F2A-4780D53CD5F7}"/>
              </a:ext>
            </a:extLst>
          </p:cNvPr>
          <p:cNvSpPr/>
          <p:nvPr/>
        </p:nvSpPr>
        <p:spPr>
          <a:xfrm>
            <a:off x="7750843" y="4525934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042BC2-1FBD-422C-B49D-88DA8CBEDF09}"/>
              </a:ext>
            </a:extLst>
          </p:cNvPr>
          <p:cNvCxnSpPr>
            <a:cxnSpLocks/>
          </p:cNvCxnSpPr>
          <p:nvPr/>
        </p:nvCxnSpPr>
        <p:spPr>
          <a:xfrm flipH="1">
            <a:off x="4726668" y="5651014"/>
            <a:ext cx="2617678" cy="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437A20-2C92-42C1-9D17-C29DD32FCC2E}"/>
              </a:ext>
            </a:extLst>
          </p:cNvPr>
          <p:cNvSpPr/>
          <p:nvPr/>
        </p:nvSpPr>
        <p:spPr>
          <a:xfrm>
            <a:off x="3997622" y="5656582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198FDD-2BB8-4E2B-964B-403DB41F5719}"/>
              </a:ext>
            </a:extLst>
          </p:cNvPr>
          <p:cNvSpPr/>
          <p:nvPr/>
        </p:nvSpPr>
        <p:spPr>
          <a:xfrm>
            <a:off x="4366288" y="5656582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822072-DA12-4B45-AA5B-B412B2CAAFDF}"/>
              </a:ext>
            </a:extLst>
          </p:cNvPr>
          <p:cNvSpPr/>
          <p:nvPr/>
        </p:nvSpPr>
        <p:spPr>
          <a:xfrm>
            <a:off x="3997622" y="5273826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C333A-9251-49F7-8320-F2A9C3E61257}"/>
              </a:ext>
            </a:extLst>
          </p:cNvPr>
          <p:cNvSpPr/>
          <p:nvPr/>
        </p:nvSpPr>
        <p:spPr>
          <a:xfrm>
            <a:off x="4366288" y="5273826"/>
            <a:ext cx="367861" cy="3827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252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8FCF22-4156-7D06-7180-2EA673A6201C}"/>
              </a:ext>
            </a:extLst>
          </p:cNvPr>
          <p:cNvSpPr/>
          <p:nvPr/>
        </p:nvSpPr>
        <p:spPr>
          <a:xfrm>
            <a:off x="8463099" y="3143191"/>
            <a:ext cx="635182" cy="2855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B8A18E-21A3-9265-A407-A9D84C075342}"/>
              </a:ext>
            </a:extLst>
          </p:cNvPr>
          <p:cNvSpPr/>
          <p:nvPr/>
        </p:nvSpPr>
        <p:spPr>
          <a:xfrm>
            <a:off x="7993380" y="2786799"/>
            <a:ext cx="2438400" cy="2855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25F84-4F0D-43EC-0998-8A7DF3724253}"/>
              </a:ext>
            </a:extLst>
          </p:cNvPr>
          <p:cNvSpPr/>
          <p:nvPr/>
        </p:nvSpPr>
        <p:spPr>
          <a:xfrm>
            <a:off x="1257300" y="2800054"/>
            <a:ext cx="1497330" cy="2855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3F932-B41F-8B55-FCF3-9E54E5049B60}"/>
              </a:ext>
            </a:extLst>
          </p:cNvPr>
          <p:cNvSpPr/>
          <p:nvPr/>
        </p:nvSpPr>
        <p:spPr>
          <a:xfrm>
            <a:off x="4168140" y="2025203"/>
            <a:ext cx="937260" cy="2764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A8A8-AF19-6F44-BA71-B844081D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Two Approaches: Contend or Coordinate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85ADD-7E63-D445-8C41-E568ACEB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D27B2-3A4A-1543-943F-22F965DE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2D5A0-A0FD-3946-BDCD-9C3118D60E72}"/>
              </a:ext>
            </a:extLst>
          </p:cNvPr>
          <p:cNvSpPr/>
          <p:nvPr/>
        </p:nvSpPr>
        <p:spPr>
          <a:xfrm>
            <a:off x="914400" y="1573829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400" b="1" dirty="0"/>
              <a:t>Contend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If there is data to send, send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Collisions are a fact of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Keep trying until sending succeeds.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8D5EFD-4BA1-004D-AAB8-4E108DD389B0}"/>
              </a:ext>
            </a:extLst>
          </p:cNvPr>
          <p:cNvSpPr/>
          <p:nvPr/>
        </p:nvSpPr>
        <p:spPr>
          <a:xfrm>
            <a:off x="6976654" y="157382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400" b="1" dirty="0"/>
              <a:t>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If there is data to send, let other stations know.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Send when it is your 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Patiently wait while other stations are sending.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EB4CE-F37A-3E44-96AA-2E5B13265D66}"/>
              </a:ext>
            </a:extLst>
          </p:cNvPr>
          <p:cNvGrpSpPr/>
          <p:nvPr/>
        </p:nvGrpSpPr>
        <p:grpSpPr>
          <a:xfrm>
            <a:off x="1383030" y="4225290"/>
            <a:ext cx="9425940" cy="205740"/>
            <a:chOff x="1383030" y="4225290"/>
            <a:chExt cx="9425940" cy="20574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1EA0F9-1D3E-B14E-9C51-F6D6F15AC15F}"/>
                </a:ext>
              </a:extLst>
            </p:cNvPr>
            <p:cNvCxnSpPr/>
            <p:nvPr/>
          </p:nvCxnSpPr>
          <p:spPr>
            <a:xfrm>
              <a:off x="1485900" y="4328160"/>
              <a:ext cx="9220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EB9E48-9310-284F-821B-81EAE640BA13}"/>
                </a:ext>
              </a:extLst>
            </p:cNvPr>
            <p:cNvSpPr/>
            <p:nvPr/>
          </p:nvSpPr>
          <p:spPr>
            <a:xfrm>
              <a:off x="1383030" y="4225290"/>
              <a:ext cx="205740" cy="205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8977D2-B1D4-9D45-97B2-40D86B5EC272}"/>
                </a:ext>
              </a:extLst>
            </p:cNvPr>
            <p:cNvSpPr/>
            <p:nvPr/>
          </p:nvSpPr>
          <p:spPr>
            <a:xfrm>
              <a:off x="10603230" y="4225290"/>
              <a:ext cx="205740" cy="2057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C386FB-47B0-B14B-B42E-4751898BBED1}"/>
              </a:ext>
            </a:extLst>
          </p:cNvPr>
          <p:cNvGrpSpPr/>
          <p:nvPr/>
        </p:nvGrpSpPr>
        <p:grpSpPr>
          <a:xfrm>
            <a:off x="-496203" y="4568082"/>
            <a:ext cx="13184406" cy="1136500"/>
            <a:chOff x="-496203" y="4568082"/>
            <a:chExt cx="13184406" cy="1136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49A932C-8EBD-C542-A962-2CEE1D116796}"/>
                </a:ext>
              </a:extLst>
            </p:cNvPr>
            <p:cNvCxnSpPr/>
            <p:nvPr/>
          </p:nvCxnSpPr>
          <p:spPr>
            <a:xfrm flipV="1">
              <a:off x="2042160" y="4568082"/>
              <a:ext cx="0" cy="5992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A82C12-A165-6F4D-9E53-2F6F3B307470}"/>
                </a:ext>
              </a:extLst>
            </p:cNvPr>
            <p:cNvCxnSpPr/>
            <p:nvPr/>
          </p:nvCxnSpPr>
          <p:spPr>
            <a:xfrm flipV="1">
              <a:off x="4792980" y="4568082"/>
              <a:ext cx="0" cy="5992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BD783E-FAE5-6640-9A5E-D6AE6FD481CE}"/>
                </a:ext>
              </a:extLst>
            </p:cNvPr>
            <p:cNvCxnSpPr/>
            <p:nvPr/>
          </p:nvCxnSpPr>
          <p:spPr>
            <a:xfrm flipV="1">
              <a:off x="7543800" y="4568082"/>
              <a:ext cx="0" cy="5992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E5CA5AB-D938-8B42-B267-272AE3A68792}"/>
                </a:ext>
              </a:extLst>
            </p:cNvPr>
            <p:cNvCxnSpPr/>
            <p:nvPr/>
          </p:nvCxnSpPr>
          <p:spPr>
            <a:xfrm flipV="1">
              <a:off x="10294620" y="4568082"/>
              <a:ext cx="0" cy="59923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D08B85-C900-634B-A0A9-FEEE7F09718A}"/>
                </a:ext>
              </a:extLst>
            </p:cNvPr>
            <p:cNvSpPr/>
            <p:nvPr/>
          </p:nvSpPr>
          <p:spPr>
            <a:xfrm>
              <a:off x="-496203" y="5014436"/>
              <a:ext cx="13184406" cy="6901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NL" sz="2800" dirty="0"/>
                <a:t>Protocols somewhere along the spectrum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059685-FE39-5646-A7C1-42BF6E764425}"/>
              </a:ext>
            </a:extLst>
          </p:cNvPr>
          <p:cNvSpPr/>
          <p:nvPr/>
        </p:nvSpPr>
        <p:spPr>
          <a:xfrm>
            <a:off x="914400" y="3285947"/>
            <a:ext cx="5288818" cy="6059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When to apply which strategy?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9012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 animBg="1"/>
      <p:bldP spid="8" grpId="0" animBg="1"/>
      <p:bldP spid="3" grpId="0" animBg="1"/>
      <p:bldP spid="6" grpId="0"/>
      <p:bldP spid="7" grpId="0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348237-39BC-4CFB-AB31-EE64D5F71825}"/>
              </a:ext>
            </a:extLst>
          </p:cNvPr>
          <p:cNvCxnSpPr>
            <a:cxnSpLocks/>
          </p:cNvCxnSpPr>
          <p:nvPr/>
        </p:nvCxnSpPr>
        <p:spPr>
          <a:xfrm flipH="1">
            <a:off x="8355874" y="2203183"/>
            <a:ext cx="1683476" cy="1040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6ACC5-05FB-44C0-85F3-117FFD4DFF44}"/>
              </a:ext>
            </a:extLst>
          </p:cNvPr>
          <p:cNvCxnSpPr/>
          <p:nvPr/>
        </p:nvCxnSpPr>
        <p:spPr>
          <a:xfrm>
            <a:off x="4754880" y="3091543"/>
            <a:ext cx="34485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5A7C3F1-DFED-4465-82A3-8FF1E1A3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</a:t>
            </a:r>
            <a:br>
              <a:rPr lang="en-US" dirty="0"/>
            </a:br>
            <a:r>
              <a:rPr lang="en-US" dirty="0"/>
              <a:t>Infrastructure mode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8CE10-30B7-491F-BA0E-FC255D70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10514-97E9-44F3-84D6-24FAFAA8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70</a:t>
            </a:fld>
            <a:endParaRPr lang="LID4096"/>
          </a:p>
        </p:txBody>
      </p:sp>
      <p:pic>
        <p:nvPicPr>
          <p:cNvPr id="7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52B37D44-5379-44CD-AE2D-25D45908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2" y="3674746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4C1B8221-2BD4-4ED7-9A55-51CF7A61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3674746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E14BC70A-0B2E-4AE2-B5C5-6C3F99AF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02" y="2203182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54D66627-1125-4BA0-A744-1A4454AA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04" y="2203182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7ECE9E-A841-442B-BBC5-73D96CA07BD5}"/>
              </a:ext>
            </a:extLst>
          </p:cNvPr>
          <p:cNvCxnSpPr>
            <a:cxnSpLocks/>
          </p:cNvCxnSpPr>
          <p:nvPr/>
        </p:nvCxnSpPr>
        <p:spPr>
          <a:xfrm flipH="1">
            <a:off x="3283132" y="3500846"/>
            <a:ext cx="522514" cy="31350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354C01-0A23-4CF9-8418-A3DE6E40752A}"/>
              </a:ext>
            </a:extLst>
          </p:cNvPr>
          <p:cNvCxnSpPr>
            <a:cxnSpLocks/>
          </p:cNvCxnSpPr>
          <p:nvPr/>
        </p:nvCxnSpPr>
        <p:spPr>
          <a:xfrm>
            <a:off x="4537166" y="3674747"/>
            <a:ext cx="0" cy="90596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BD264E-F280-49DF-8A6E-902B369F9044}"/>
              </a:ext>
            </a:extLst>
          </p:cNvPr>
          <p:cNvCxnSpPr>
            <a:cxnSpLocks/>
          </p:cNvCxnSpPr>
          <p:nvPr/>
        </p:nvCxnSpPr>
        <p:spPr>
          <a:xfrm>
            <a:off x="5341349" y="3570429"/>
            <a:ext cx="197303" cy="32230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ACA251-FD4D-47CD-A6A0-E994661BE3E2}"/>
              </a:ext>
            </a:extLst>
          </p:cNvPr>
          <p:cNvCxnSpPr>
            <a:cxnSpLocks/>
          </p:cNvCxnSpPr>
          <p:nvPr/>
        </p:nvCxnSpPr>
        <p:spPr>
          <a:xfrm>
            <a:off x="8334103" y="3674746"/>
            <a:ext cx="209006" cy="6795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D9D3CC-3250-4B79-9168-2DE93804D205}"/>
              </a:ext>
            </a:extLst>
          </p:cNvPr>
          <p:cNvSpPr txBox="1"/>
          <p:nvPr/>
        </p:nvSpPr>
        <p:spPr>
          <a:xfrm>
            <a:off x="9103791" y="1449703"/>
            <a:ext cx="142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Other networks</a:t>
            </a:r>
            <a:endParaRPr lang="LID4096" dirty="0"/>
          </a:p>
        </p:txBody>
      </p:sp>
      <p:pic>
        <p:nvPicPr>
          <p:cNvPr id="19" name="Picture 2" descr="https://www.iconexperience.com/_img/g_collection_png/standard/512x512/smartphone.png">
            <a:extLst>
              <a:ext uri="{FF2B5EF4-FFF2-40B4-BE49-F238E27FC236}">
                <a16:creationId xmlns:a16="http://schemas.microsoft.com/office/drawing/2014/main" id="{543FA3F5-6567-49FB-A382-EB480532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39" y="4809776"/>
            <a:ext cx="971254" cy="9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iconexperience.com/_img/g_collection_png/standard/512x512/smartphone.png">
            <a:extLst>
              <a:ext uri="{FF2B5EF4-FFF2-40B4-BE49-F238E27FC236}">
                <a16:creationId xmlns:a16="http://schemas.microsoft.com/office/drawing/2014/main" id="{A72FF5A6-110F-4012-AB52-EF6ED3F6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4509861"/>
            <a:ext cx="971254" cy="9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11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5400-5579-4FC3-9A94-C727D14F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</a:t>
            </a:r>
            <a:br>
              <a:rPr lang="en-US" dirty="0"/>
            </a:br>
            <a:r>
              <a:rPr lang="en-US" dirty="0"/>
              <a:t>Ad-hoc networks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4152-FE56-4F29-9BD2-6C5BB84F7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99ED2-858F-4E3C-B708-A0635446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4D5CF-06CB-4943-98C8-DF74C9EE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71</a:t>
            </a:fld>
            <a:endParaRPr lang="LID4096"/>
          </a:p>
        </p:txBody>
      </p:sp>
      <p:pic>
        <p:nvPicPr>
          <p:cNvPr id="1028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D9701871-F9DF-4CB2-AF81-4246AED0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2" y="4105820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EBF1EB2E-7501-4FE1-B19A-5F3998BE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68" y="3296195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94C476EB-C4E1-4C18-BBF9-A5DBD1B4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2" y="2197464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C34F6A-0286-4F41-8F5A-2D30F417B259}"/>
              </a:ext>
            </a:extLst>
          </p:cNvPr>
          <p:cNvCxnSpPr/>
          <p:nvPr/>
        </p:nvCxnSpPr>
        <p:spPr>
          <a:xfrm flipH="1" flipV="1">
            <a:off x="5067300" y="4580709"/>
            <a:ext cx="347663" cy="3347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6601A4-ABFB-4963-8468-A999C7256D3E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136968" y="3007090"/>
            <a:ext cx="1987734" cy="10987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EAC070-E5AF-476B-A236-B0D698B224F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319962" y="3816715"/>
            <a:ext cx="757240" cy="10987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831-C345-4B99-B695-AF7A22D6D5CC}"/>
              </a:ext>
            </a:extLst>
          </p:cNvPr>
          <p:cNvSpPr/>
          <p:nvPr/>
        </p:nvSpPr>
        <p:spPr>
          <a:xfrm>
            <a:off x="6769320" y="622686"/>
            <a:ext cx="3270030" cy="7866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Q: Can you think of a (dis)advantage?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85148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72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3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Available for other types of frames in</a:t>
            </a:r>
            <a:br>
              <a:rPr lang="en-US" dirty="0"/>
            </a:br>
            <a:r>
              <a:rPr lang="en-US" dirty="0"/>
              <a:t>future versions of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49087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Indicates a control, management, or data frame.</a:t>
            </a:r>
          </a:p>
        </p:txBody>
      </p:sp>
    </p:spTree>
    <p:extLst>
      <p:ext uri="{BB962C8B-B14F-4D97-AF65-F5344CB8AC3E}">
        <p14:creationId xmlns:p14="http://schemas.microsoft.com/office/powerpoint/2010/main" val="3739637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3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Indicates frames to and from the access points (distribution system)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259469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76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Indicates that the sender will enter power save mode.</a:t>
            </a:r>
          </a:p>
        </p:txBody>
      </p:sp>
    </p:spTree>
    <p:extLst>
      <p:ext uri="{BB962C8B-B14F-4D97-AF65-F5344CB8AC3E}">
        <p14:creationId xmlns:p14="http://schemas.microsoft.com/office/powerpoint/2010/main" val="954428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77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3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Indicates that the sender has more</a:t>
            </a:r>
            <a:br>
              <a:rPr lang="en-US" dirty="0"/>
            </a:br>
            <a:r>
              <a:rPr lang="en-US" dirty="0"/>
              <a:t>frames for the receiver.</a:t>
            </a:r>
          </a:p>
        </p:txBody>
      </p:sp>
    </p:spTree>
    <p:extLst>
      <p:ext uri="{BB962C8B-B14F-4D97-AF65-F5344CB8AC3E}">
        <p14:creationId xmlns:p14="http://schemas.microsoft.com/office/powerpoint/2010/main" val="124066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57FE0-17DF-4BAE-A504-BD3E9CA8CADA}"/>
              </a:ext>
            </a:extLst>
          </p:cNvPr>
          <p:cNvGrpSpPr/>
          <p:nvPr/>
        </p:nvGrpSpPr>
        <p:grpSpPr>
          <a:xfrm>
            <a:off x="1741028" y="2956108"/>
            <a:ext cx="8819464" cy="1903173"/>
            <a:chOff x="217028" y="2956107"/>
            <a:chExt cx="8819464" cy="19031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B97D12-4E4D-4B8B-A3D6-B28FF8AE7A63}"/>
                </a:ext>
              </a:extLst>
            </p:cNvPr>
            <p:cNvGrpSpPr/>
            <p:nvPr/>
          </p:nvGrpSpPr>
          <p:grpSpPr>
            <a:xfrm>
              <a:off x="217028" y="2956107"/>
              <a:ext cx="8819464" cy="1903173"/>
              <a:chOff x="217028" y="2956107"/>
              <a:chExt cx="8819464" cy="190317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6B0369-5A56-45E3-82BB-8C44AE93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47" y="2956107"/>
                <a:ext cx="0" cy="12480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DDAAD6A-FE2F-45B1-9AC7-28013DC5C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975" y="2956107"/>
                <a:ext cx="7760978" cy="12568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72F50F-2AB9-4CA0-8187-E6077C4E2839}"/>
                  </a:ext>
                </a:extLst>
              </p:cNvPr>
              <p:cNvSpPr/>
              <p:nvPr/>
            </p:nvSpPr>
            <p:spPr>
              <a:xfrm>
                <a:off x="217028" y="4212950"/>
                <a:ext cx="92794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Version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22A359-D75E-48D5-B4FC-9AA5B24161B7}"/>
                  </a:ext>
                </a:extLst>
              </p:cNvPr>
              <p:cNvSpPr/>
              <p:nvPr/>
            </p:nvSpPr>
            <p:spPr>
              <a:xfrm>
                <a:off x="2597975" y="4212950"/>
                <a:ext cx="1289323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To DS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D83CD1-2B08-43A2-97FC-72BC9A5EE207}"/>
                  </a:ext>
                </a:extLst>
              </p:cNvPr>
              <p:cNvSpPr/>
              <p:nvPr/>
            </p:nvSpPr>
            <p:spPr>
              <a:xfrm>
                <a:off x="3900742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From DS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426654-F973-4823-B9C4-D0616CD4C230}"/>
                  </a:ext>
                </a:extLst>
              </p:cNvPr>
              <p:cNvSpPr/>
              <p:nvPr/>
            </p:nvSpPr>
            <p:spPr>
              <a:xfrm>
                <a:off x="5055479" y="4212950"/>
                <a:ext cx="1537191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Power Management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61ACAC-ED59-426B-8E68-4DCC70195592}"/>
                  </a:ext>
                </a:extLst>
              </p:cNvPr>
              <p:cNvSpPr/>
              <p:nvPr/>
            </p:nvSpPr>
            <p:spPr>
              <a:xfrm>
                <a:off x="1150855" y="4212950"/>
                <a:ext cx="1055305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Type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919C84B-6AC9-4D0C-A11D-29945C857A25}"/>
                  </a:ext>
                </a:extLst>
              </p:cNvPr>
              <p:cNvSpPr/>
              <p:nvPr/>
            </p:nvSpPr>
            <p:spPr>
              <a:xfrm>
                <a:off x="6918741" y="4212950"/>
                <a:ext cx="956189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More 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C2BBD-282C-4FBF-AF72-806B174033E8}"/>
                  </a:ext>
                </a:extLst>
              </p:cNvPr>
              <p:cNvSpPr/>
              <p:nvPr/>
            </p:nvSpPr>
            <p:spPr>
              <a:xfrm>
                <a:off x="7881754" y="4212950"/>
                <a:ext cx="1154738" cy="64633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Protected</a:t>
                </a:r>
              </a:p>
            </p:txBody>
          </p:sp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24996E3-4431-4120-97FE-148C175EBA1D}"/>
                </a:ext>
              </a:extLst>
            </p:cNvPr>
            <p:cNvSpPr txBox="1">
              <a:spLocks/>
            </p:cNvSpPr>
            <p:nvPr/>
          </p:nvSpPr>
          <p:spPr>
            <a:xfrm>
              <a:off x="2219603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09C26896-2598-47C2-AB14-9970C9F99131}"/>
                </a:ext>
              </a:extLst>
            </p:cNvPr>
            <p:cNvSpPr txBox="1">
              <a:spLocks/>
            </p:cNvSpPr>
            <p:nvPr/>
          </p:nvSpPr>
          <p:spPr>
            <a:xfrm>
              <a:off x="6583927" y="4247738"/>
              <a:ext cx="343557" cy="510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…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78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  <a:solidFill>
              <a:srgbClr val="70AD47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Indicates that the data is encrypted.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AE2968-CAA1-4429-ABFF-B3F2B6751F4A}"/>
              </a:ext>
            </a:extLst>
          </p:cNvPr>
          <p:cNvSpPr/>
          <p:nvPr/>
        </p:nvSpPr>
        <p:spPr>
          <a:xfrm>
            <a:off x="1168260" y="104584"/>
            <a:ext cx="9855480" cy="5141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000" dirty="0"/>
              <a:t>WPA2 uses encryptions based on AES (Advanced Encryption Standard)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A75590-2F24-45A6-BDEB-BAD4549807E9}"/>
              </a:ext>
            </a:extLst>
          </p:cNvPr>
          <p:cNvSpPr/>
          <p:nvPr/>
        </p:nvSpPr>
        <p:spPr>
          <a:xfrm>
            <a:off x="6096000" y="718099"/>
            <a:ext cx="4916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Authentication uses </a:t>
            </a:r>
            <a:r>
              <a:rPr lang="en-US" sz="2000" dirty="0" err="1"/>
              <a:t>username+password</a:t>
            </a:r>
            <a:r>
              <a:rPr lang="en-US" sz="2000" dirty="0"/>
              <a:t> (e.g., </a:t>
            </a:r>
            <a:r>
              <a:rPr lang="en-US" sz="2000" dirty="0" err="1"/>
              <a:t>Eduroam</a:t>
            </a:r>
            <a:r>
              <a:rPr lang="en-US" sz="2000" dirty="0"/>
              <a:t>), or only a password</a:t>
            </a:r>
            <a:br>
              <a:rPr lang="en-US" sz="2000" dirty="0"/>
            </a:br>
            <a:r>
              <a:rPr lang="en-US" sz="2000" dirty="0"/>
              <a:t>(e.g., your wireless network at home).</a:t>
            </a:r>
          </a:p>
        </p:txBody>
      </p:sp>
    </p:spTree>
    <p:extLst>
      <p:ext uri="{BB962C8B-B14F-4D97-AF65-F5344CB8AC3E}">
        <p14:creationId xmlns:p14="http://schemas.microsoft.com/office/powerpoint/2010/main" val="183885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79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3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039E12-CB45-4CFB-BAC2-C2FFCE555577}"/>
              </a:ext>
            </a:extLst>
          </p:cNvPr>
          <p:cNvSpPr txBox="1">
            <a:spLocks/>
          </p:cNvSpPr>
          <p:nvPr/>
        </p:nvSpPr>
        <p:spPr>
          <a:xfrm>
            <a:off x="2152650" y="5334620"/>
            <a:ext cx="8378716" cy="842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Stations use the duration to update their Network Allocation Vector (NAV).</a:t>
            </a:r>
          </a:p>
        </p:txBody>
      </p:sp>
    </p:spTree>
    <p:extLst>
      <p:ext uri="{BB962C8B-B14F-4D97-AF65-F5344CB8AC3E}">
        <p14:creationId xmlns:p14="http://schemas.microsoft.com/office/powerpoint/2010/main" val="126873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13F0A8-9C19-6E42-A1E6-31D51A81F8CA}"/>
              </a:ext>
            </a:extLst>
          </p:cNvPr>
          <p:cNvSpPr/>
          <p:nvPr/>
        </p:nvSpPr>
        <p:spPr>
          <a:xfrm>
            <a:off x="-133792" y="-138854"/>
            <a:ext cx="12577252" cy="7225454"/>
          </a:xfrm>
          <a:prstGeom prst="rect">
            <a:avLst/>
          </a:prstGeom>
          <a:solidFill>
            <a:srgbClr val="FBEA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7B945-86A6-4D78-8241-94A8E8E4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FD6EB-211B-42D6-84DE-43CD86D8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370F24-8744-424C-BF6A-3326E042B09D}"/>
              </a:ext>
            </a:extLst>
          </p:cNvPr>
          <p:cNvGrpSpPr/>
          <p:nvPr/>
        </p:nvGrpSpPr>
        <p:grpSpPr>
          <a:xfrm>
            <a:off x="1513840" y="0"/>
            <a:ext cx="9164320" cy="6873240"/>
            <a:chOff x="3403999" y="2021217"/>
            <a:chExt cx="5384003" cy="4038003"/>
          </a:xfrm>
        </p:grpSpPr>
        <p:pic>
          <p:nvPicPr>
            <p:cNvPr id="7170" name="Picture 2" descr="https://c2.staticflickr.com/6/5029/5575997228_12e5a58413_b.jpg">
              <a:extLst>
                <a:ext uri="{FF2B5EF4-FFF2-40B4-BE49-F238E27FC236}">
                  <a16:creationId xmlns:a16="http://schemas.microsoft.com/office/drawing/2014/main" id="{DEED0907-E4EF-4293-975F-BB0CC0F95F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03999" y="2021217"/>
              <a:ext cx="5384003" cy="403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img00.deviantart.net/2cc1/i/2016/255/a/7/radiowaves_hazard_symbol_by_jmk_prime-dahezxu.png">
              <a:extLst>
                <a:ext uri="{FF2B5EF4-FFF2-40B4-BE49-F238E27FC236}">
                  <a16:creationId xmlns:a16="http://schemas.microsoft.com/office/drawing/2014/main" id="{28120025-F76E-48AE-922B-693CE81EB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589" y="4284450"/>
              <a:ext cx="891135" cy="75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img00.deviantart.net/2cc1/i/2016/255/a/7/radiowaves_hazard_symbol_by_jmk_prime-dahezxu.png">
              <a:extLst>
                <a:ext uri="{FF2B5EF4-FFF2-40B4-BE49-F238E27FC236}">
                  <a16:creationId xmlns:a16="http://schemas.microsoft.com/office/drawing/2014/main" id="{350EF57B-F934-4D04-822E-843DD28E4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64" y="2642353"/>
              <a:ext cx="1305411" cy="109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079253D-899C-904C-9A01-CC4632F3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1" name="Picture 4" descr="https://img00.deviantart.net/2cc1/i/2016/255/a/7/radiowaves_hazard_symbol_by_jmk_prime-dahezxu.png">
            <a:extLst>
              <a:ext uri="{FF2B5EF4-FFF2-40B4-BE49-F238E27FC236}">
                <a16:creationId xmlns:a16="http://schemas.microsoft.com/office/drawing/2014/main" id="{F51734C2-9D33-8A32-E288-A810368F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82" y="2108266"/>
            <a:ext cx="1516835" cy="12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01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0B97876-706E-4B5C-9C9F-FF857B863F5C}"/>
              </a:ext>
            </a:extLst>
          </p:cNvPr>
          <p:cNvSpPr/>
          <p:nvPr/>
        </p:nvSpPr>
        <p:spPr>
          <a:xfrm>
            <a:off x="1167513" y="5134209"/>
            <a:ext cx="9856973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a third address?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907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2A8C95-8944-4573-BFE0-AC67650D0F9F}"/>
              </a:ext>
            </a:extLst>
          </p:cNvPr>
          <p:cNvCxnSpPr>
            <a:cxnSpLocks/>
          </p:cNvCxnSpPr>
          <p:nvPr/>
        </p:nvCxnSpPr>
        <p:spPr>
          <a:xfrm flipV="1">
            <a:off x="4624551" y="3784624"/>
            <a:ext cx="748342" cy="1386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DBB8D-B53F-4CC0-809C-B6939A76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 forwards frame</a:t>
            </a:r>
            <a:br>
              <a:rPr lang="en-US" dirty="0"/>
            </a:br>
            <a:r>
              <a:rPr lang="en-US" dirty="0"/>
              <a:t>to recipient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46D74-FC00-4B70-ACC4-56C6C6A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D45CC-557E-4250-988A-5F5B4162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81</a:t>
            </a:fld>
            <a:endParaRPr lang="LID4096"/>
          </a:p>
        </p:txBody>
      </p:sp>
      <p:pic>
        <p:nvPicPr>
          <p:cNvPr id="6" name="Picture 4" descr="https://marketplace.canva.com/MAB3FdqQ1wE/1/thumbnail/canva-laptop-icon-gadget-design-MAB3FdqQ1wE.png">
            <a:extLst>
              <a:ext uri="{FF2B5EF4-FFF2-40B4-BE49-F238E27FC236}">
                <a16:creationId xmlns:a16="http://schemas.microsoft.com/office/drawing/2014/main" id="{CCD24034-004F-4DB2-9AD6-305BCDEE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79" y="4487891"/>
            <a:ext cx="1905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6557AF33-F113-4C2D-A5A9-2ECE95AD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77" y="2417377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A97EB1-F880-4E18-AF93-8A1DC609256E}"/>
              </a:ext>
            </a:extLst>
          </p:cNvPr>
          <p:cNvCxnSpPr>
            <a:cxnSpLocks/>
          </p:cNvCxnSpPr>
          <p:nvPr/>
        </p:nvCxnSpPr>
        <p:spPr>
          <a:xfrm>
            <a:off x="6992289" y="3998636"/>
            <a:ext cx="668799" cy="131074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s://www.iconexperience.com/_img/g_collection_png/standard/512x512/smartphone.png">
            <a:extLst>
              <a:ext uri="{FF2B5EF4-FFF2-40B4-BE49-F238E27FC236}">
                <a16:creationId xmlns:a16="http://schemas.microsoft.com/office/drawing/2014/main" id="{AB6AFA73-E1B3-4F75-A4D9-85EC9F4A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8" y="4747434"/>
            <a:ext cx="971254" cy="9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6CD932-786A-4D63-AA4D-B03DBEB9CBFC}"/>
              </a:ext>
            </a:extLst>
          </p:cNvPr>
          <p:cNvSpPr txBox="1">
            <a:spLocks/>
          </p:cNvSpPr>
          <p:nvPr/>
        </p:nvSpPr>
        <p:spPr>
          <a:xfrm>
            <a:off x="1819276" y="4876346"/>
            <a:ext cx="1634772" cy="842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Address 2</a:t>
            </a:r>
          </a:p>
          <a:p>
            <a:pPr marL="0" indent="0" algn="ctr">
              <a:buNone/>
            </a:pPr>
            <a:r>
              <a:rPr lang="en-US" dirty="0"/>
              <a:t>Source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0A29B30-674C-47A1-B7FE-73046D8FA55F}"/>
              </a:ext>
            </a:extLst>
          </p:cNvPr>
          <p:cNvSpPr txBox="1">
            <a:spLocks/>
          </p:cNvSpPr>
          <p:nvPr/>
        </p:nvSpPr>
        <p:spPr>
          <a:xfrm>
            <a:off x="9033228" y="4907424"/>
            <a:ext cx="1634772" cy="5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Address 3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23910-0344-465B-91B3-7960D82557D1}"/>
              </a:ext>
            </a:extLst>
          </p:cNvPr>
          <p:cNvSpPr/>
          <p:nvPr/>
        </p:nvSpPr>
        <p:spPr>
          <a:xfrm>
            <a:off x="4382155" y="5033735"/>
            <a:ext cx="527563" cy="527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F898B-6635-4030-820F-22BE3D941D3A}"/>
              </a:ext>
            </a:extLst>
          </p:cNvPr>
          <p:cNvSpPr/>
          <p:nvPr/>
        </p:nvSpPr>
        <p:spPr>
          <a:xfrm>
            <a:off x="6789372" y="3734855"/>
            <a:ext cx="527563" cy="527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528E3D-2927-428D-B4FE-902E8BB96397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>
            <a:off x="4909717" y="5297516"/>
            <a:ext cx="259166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FC935B2-897D-47EE-982F-04FE940246C0}"/>
              </a:ext>
            </a:extLst>
          </p:cNvPr>
          <p:cNvSpPr txBox="1">
            <a:spLocks/>
          </p:cNvSpPr>
          <p:nvPr/>
        </p:nvSpPr>
        <p:spPr>
          <a:xfrm>
            <a:off x="3738121" y="2799132"/>
            <a:ext cx="1634772" cy="842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Address 1</a:t>
            </a:r>
          </a:p>
          <a:p>
            <a:pPr marL="0" indent="0" algn="ctr">
              <a:buNone/>
            </a:pPr>
            <a:r>
              <a:rPr lang="en-US" dirty="0"/>
              <a:t>Destination </a:t>
            </a:r>
          </a:p>
        </p:txBody>
      </p:sp>
    </p:spTree>
    <p:extLst>
      <p:ext uri="{BB962C8B-B14F-4D97-AF65-F5344CB8AC3E}">
        <p14:creationId xmlns:p14="http://schemas.microsoft.com/office/powerpoint/2010/main" val="376172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 animBg="1"/>
      <p:bldP spid="27" grpId="0" animBg="1"/>
      <p:bldP spid="3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CABC47-9615-4376-B812-418F66B13616}"/>
              </a:ext>
            </a:extLst>
          </p:cNvPr>
          <p:cNvCxnSpPr>
            <a:cxnSpLocks/>
          </p:cNvCxnSpPr>
          <p:nvPr/>
        </p:nvCxnSpPr>
        <p:spPr>
          <a:xfrm flipH="1">
            <a:off x="6243146" y="3346143"/>
            <a:ext cx="46140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2A8C95-8944-4573-BFE0-AC67650D0F9F}"/>
              </a:ext>
            </a:extLst>
          </p:cNvPr>
          <p:cNvCxnSpPr>
            <a:cxnSpLocks/>
          </p:cNvCxnSpPr>
          <p:nvPr/>
        </p:nvCxnSpPr>
        <p:spPr>
          <a:xfrm flipV="1">
            <a:off x="4624551" y="3784624"/>
            <a:ext cx="748342" cy="13865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DBB8D-B53F-4CC0-809C-B6939A76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 forwards frame</a:t>
            </a:r>
            <a:br>
              <a:rPr lang="en-US" dirty="0"/>
            </a:br>
            <a:r>
              <a:rPr lang="en-US" dirty="0"/>
              <a:t>to recipient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46D74-FC00-4B70-ACC4-56C6C6A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D45CC-557E-4250-988A-5F5B4162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82</a:t>
            </a:fld>
            <a:endParaRPr lang="LID4096"/>
          </a:p>
        </p:txBody>
      </p:sp>
      <p:pic>
        <p:nvPicPr>
          <p:cNvPr id="7" name="Picture 2" descr="http://en.xn--icne-wqa.com/images/icones/7/0/network-wireless-router.png">
            <a:extLst>
              <a:ext uri="{FF2B5EF4-FFF2-40B4-BE49-F238E27FC236}">
                <a16:creationId xmlns:a16="http://schemas.microsoft.com/office/drawing/2014/main" id="{6557AF33-F113-4C2D-A5A9-2ECE95AD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77" y="2417377"/>
            <a:ext cx="1367246" cy="136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A97EB1-F880-4E18-AF93-8A1DC609256E}"/>
              </a:ext>
            </a:extLst>
          </p:cNvPr>
          <p:cNvCxnSpPr>
            <a:cxnSpLocks/>
          </p:cNvCxnSpPr>
          <p:nvPr/>
        </p:nvCxnSpPr>
        <p:spPr>
          <a:xfrm flipV="1">
            <a:off x="7013308" y="2932778"/>
            <a:ext cx="2247506" cy="148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s://www.iconexperience.com/_img/g_collection_png/standard/512x512/smartphone.png">
            <a:extLst>
              <a:ext uri="{FF2B5EF4-FFF2-40B4-BE49-F238E27FC236}">
                <a16:creationId xmlns:a16="http://schemas.microsoft.com/office/drawing/2014/main" id="{AB6AFA73-E1B3-4F75-A4D9-85EC9F4A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8" y="4747434"/>
            <a:ext cx="971254" cy="9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6CD932-786A-4D63-AA4D-B03DBEB9CBFC}"/>
              </a:ext>
            </a:extLst>
          </p:cNvPr>
          <p:cNvSpPr txBox="1">
            <a:spLocks/>
          </p:cNvSpPr>
          <p:nvPr/>
        </p:nvSpPr>
        <p:spPr>
          <a:xfrm>
            <a:off x="1819276" y="4876346"/>
            <a:ext cx="1634772" cy="842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Address 2</a:t>
            </a:r>
          </a:p>
          <a:p>
            <a:pPr marL="0" indent="0" algn="ctr">
              <a:buNone/>
            </a:pPr>
            <a:r>
              <a:rPr lang="en-US" dirty="0"/>
              <a:t>Source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E77E4C2-06FF-4A11-8E12-EBE54BC480C0}"/>
              </a:ext>
            </a:extLst>
          </p:cNvPr>
          <p:cNvSpPr txBox="1">
            <a:spLocks/>
          </p:cNvSpPr>
          <p:nvPr/>
        </p:nvSpPr>
        <p:spPr>
          <a:xfrm>
            <a:off x="3738121" y="2799132"/>
            <a:ext cx="1634772" cy="842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Address 1</a:t>
            </a:r>
          </a:p>
          <a:p>
            <a:pPr marL="0" indent="0" algn="ctr">
              <a:buNone/>
            </a:pPr>
            <a:r>
              <a:rPr lang="en-US" dirty="0"/>
              <a:t>Destination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0A29B30-674C-47A1-B7FE-73046D8FA55F}"/>
              </a:ext>
            </a:extLst>
          </p:cNvPr>
          <p:cNvSpPr txBox="1">
            <a:spLocks/>
          </p:cNvSpPr>
          <p:nvPr/>
        </p:nvSpPr>
        <p:spPr>
          <a:xfrm>
            <a:off x="9136511" y="2901438"/>
            <a:ext cx="1634772" cy="5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Address 3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23910-0344-465B-91B3-7960D82557D1}"/>
              </a:ext>
            </a:extLst>
          </p:cNvPr>
          <p:cNvSpPr/>
          <p:nvPr/>
        </p:nvSpPr>
        <p:spPr>
          <a:xfrm>
            <a:off x="4382155" y="5033735"/>
            <a:ext cx="527563" cy="527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F898B-6635-4030-820F-22BE3D941D3A}"/>
              </a:ext>
            </a:extLst>
          </p:cNvPr>
          <p:cNvSpPr/>
          <p:nvPr/>
        </p:nvSpPr>
        <p:spPr>
          <a:xfrm>
            <a:off x="6810392" y="2683826"/>
            <a:ext cx="527563" cy="527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528E3D-2927-428D-B4FE-902E8BB96397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909717" y="3564126"/>
            <a:ext cx="5600628" cy="173339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437BD6-6350-4C97-ADA7-1FFB26BA2BD3}"/>
              </a:ext>
            </a:extLst>
          </p:cNvPr>
          <p:cNvSpPr txBox="1"/>
          <p:nvPr/>
        </p:nvSpPr>
        <p:spPr>
          <a:xfrm>
            <a:off x="7889215" y="2016427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Internet-connected router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578865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43EA-5568-4C47-8EDA-B9DC2C2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frames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0529-270D-40E6-B4C3-F95D3974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004DA-73FF-4C45-A023-DA402DA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53930D-25AA-4AD8-A06D-62CB5107F500}"/>
              </a:ext>
            </a:extLst>
          </p:cNvPr>
          <p:cNvGrpSpPr/>
          <p:nvPr/>
        </p:nvGrpSpPr>
        <p:grpSpPr>
          <a:xfrm>
            <a:off x="1741028" y="1825625"/>
            <a:ext cx="8760039" cy="1130482"/>
            <a:chOff x="217027" y="1825625"/>
            <a:chExt cx="8760039" cy="1130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D2F9A-EEA8-4414-BC33-9A5F03CA9158}"/>
                </a:ext>
              </a:extLst>
            </p:cNvPr>
            <p:cNvSpPr/>
            <p:nvPr/>
          </p:nvSpPr>
          <p:spPr>
            <a:xfrm>
              <a:off x="6298239" y="2309777"/>
              <a:ext cx="17343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4444AF-5B64-4B71-89FB-3C6D8EEDB7FE}"/>
                </a:ext>
              </a:extLst>
            </p:cNvPr>
            <p:cNvSpPr/>
            <p:nvPr/>
          </p:nvSpPr>
          <p:spPr>
            <a:xfrm>
              <a:off x="217027" y="2309777"/>
              <a:ext cx="92794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Frame control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1D99A5-F942-44CE-9D57-11E3CE876A2F}"/>
                </a:ext>
              </a:extLst>
            </p:cNvPr>
            <p:cNvSpPr/>
            <p:nvPr/>
          </p:nvSpPr>
          <p:spPr>
            <a:xfrm>
              <a:off x="2219603" y="2309777"/>
              <a:ext cx="128932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1</a:t>
              </a:r>
            </a:p>
            <a:p>
              <a:pPr algn="ctr"/>
              <a:r>
                <a:rPr lang="en-GB" dirty="0"/>
                <a:t>Destination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E5943-2489-41FC-875F-A0554F5768A4}"/>
                </a:ext>
              </a:extLst>
            </p:cNvPr>
            <p:cNvSpPr/>
            <p:nvPr/>
          </p:nvSpPr>
          <p:spPr>
            <a:xfrm>
              <a:off x="3522370" y="2309777"/>
              <a:ext cx="1154738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2</a:t>
              </a:r>
            </a:p>
            <a:p>
              <a:pPr algn="ctr"/>
              <a:r>
                <a:rPr lang="en-GB" dirty="0"/>
                <a:t>Source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C1DC8-C884-48A8-8817-1955BA165C69}"/>
                </a:ext>
              </a:extLst>
            </p:cNvPr>
            <p:cNvSpPr/>
            <p:nvPr/>
          </p:nvSpPr>
          <p:spPr>
            <a:xfrm>
              <a:off x="4677108" y="2309777"/>
              <a:ext cx="1094574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Address 3</a:t>
              </a:r>
            </a:p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7D1A6-3643-41D7-88CD-CC7AB860AE3B}"/>
                </a:ext>
              </a:extLst>
            </p:cNvPr>
            <p:cNvSpPr/>
            <p:nvPr/>
          </p:nvSpPr>
          <p:spPr>
            <a:xfrm>
              <a:off x="8032613" y="2309777"/>
              <a:ext cx="944453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CRC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F6906C-7B97-4669-8670-DF0DF671F2F2}"/>
                </a:ext>
              </a:extLst>
            </p:cNvPr>
            <p:cNvSpPr/>
            <p:nvPr/>
          </p:nvSpPr>
          <p:spPr>
            <a:xfrm>
              <a:off x="1150854" y="2309777"/>
              <a:ext cx="1055305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Duration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0AE189-A220-4410-9358-02175A37AC27}"/>
                </a:ext>
              </a:extLst>
            </p:cNvPr>
            <p:cNvSpPr/>
            <p:nvPr/>
          </p:nvSpPr>
          <p:spPr>
            <a:xfrm>
              <a:off x="5771682" y="2309777"/>
              <a:ext cx="526557" cy="646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Seq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EB3F40-10EB-4706-9638-8735A8DD4D73}"/>
                </a:ext>
              </a:extLst>
            </p:cNvPr>
            <p:cNvSpPr/>
            <p:nvPr/>
          </p:nvSpPr>
          <p:spPr>
            <a:xfrm>
              <a:off x="6718490" y="1951231"/>
              <a:ext cx="89387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0-2312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BB07F-DBD5-4A7C-B194-D75B54FD22AD}"/>
                </a:ext>
              </a:extLst>
            </p:cNvPr>
            <p:cNvSpPr/>
            <p:nvPr/>
          </p:nvSpPr>
          <p:spPr>
            <a:xfrm>
              <a:off x="305604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GB" dirty="0">
                  <a:solidFill>
                    <a:schemeClr val="tx1"/>
                  </a:solidFill>
                </a:rPr>
                <a:t>Bytes:</a:t>
              </a:r>
            </a:p>
            <a:p>
              <a:r>
                <a:rPr lang="en-GB" dirty="0">
                  <a:solidFill>
                    <a:schemeClr val="tx1"/>
                  </a:solidFill>
                </a:rPr>
                <a:t>   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C14980-B6B5-430D-BF54-DC08D0400F10}"/>
                </a:ext>
              </a:extLst>
            </p:cNvPr>
            <p:cNvSpPr/>
            <p:nvPr/>
          </p:nvSpPr>
          <p:spPr>
            <a:xfrm>
              <a:off x="2101641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5FF77B-E430-44D5-9B8F-4DA314C6107F}"/>
                </a:ext>
              </a:extLst>
            </p:cNvPr>
            <p:cNvSpPr/>
            <p:nvPr/>
          </p:nvSpPr>
          <p:spPr>
            <a:xfrm>
              <a:off x="3535157" y="1951232"/>
              <a:ext cx="1416679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EAD501-11AB-4F73-B672-DE14D8458C57}"/>
                </a:ext>
              </a:extLst>
            </p:cNvPr>
            <p:cNvSpPr/>
            <p:nvPr/>
          </p:nvSpPr>
          <p:spPr>
            <a:xfrm>
              <a:off x="4968673" y="1951232"/>
              <a:ext cx="472226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D70217-2EF5-4196-94EF-4435C1577913}"/>
                </a:ext>
              </a:extLst>
            </p:cNvPr>
            <p:cNvSpPr/>
            <p:nvPr/>
          </p:nvSpPr>
          <p:spPr>
            <a:xfrm>
              <a:off x="8032612" y="1951231"/>
              <a:ext cx="944453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596F5D-F504-4115-9D1E-1A389A314037}"/>
                </a:ext>
              </a:extLst>
            </p:cNvPr>
            <p:cNvSpPr/>
            <p:nvPr/>
          </p:nvSpPr>
          <p:spPr>
            <a:xfrm>
              <a:off x="1303405" y="1825625"/>
              <a:ext cx="750793" cy="43970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79BCFE-D9CB-4029-A522-993D23C1BE23}"/>
                </a:ext>
              </a:extLst>
            </p:cNvPr>
            <p:cNvSpPr/>
            <p:nvPr/>
          </p:nvSpPr>
          <p:spPr>
            <a:xfrm>
              <a:off x="5788519" y="1951231"/>
              <a:ext cx="492882" cy="314093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0B97876-706E-4B5C-9C9F-FF857B863F5C}"/>
              </a:ext>
            </a:extLst>
          </p:cNvPr>
          <p:cNvSpPr/>
          <p:nvPr/>
        </p:nvSpPr>
        <p:spPr>
          <a:xfrm>
            <a:off x="1167513" y="5134209"/>
            <a:ext cx="9856973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a third address?</a:t>
            </a:r>
            <a:endParaRPr lang="LID4096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165EC4-276A-C747-B10A-5FE1C70AD6CB}"/>
              </a:ext>
            </a:extLst>
          </p:cNvPr>
          <p:cNvSpPr/>
          <p:nvPr/>
        </p:nvSpPr>
        <p:spPr>
          <a:xfrm>
            <a:off x="5094718" y="801830"/>
            <a:ext cx="4928486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Reliable delivery?</a:t>
            </a:r>
            <a:endParaRPr lang="LID4096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0A0FAF-2640-1242-95D3-2812FA3EDF57}"/>
              </a:ext>
            </a:extLst>
          </p:cNvPr>
          <p:cNvSpPr/>
          <p:nvPr/>
        </p:nvSpPr>
        <p:spPr>
          <a:xfrm>
            <a:off x="6095999" y="3901894"/>
            <a:ext cx="4928486" cy="5313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Error detection/correction?</a:t>
            </a:r>
            <a:endParaRPr lang="LID4096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8DE1B-9FEE-FD4D-9DBC-95DD4DA41E1E}"/>
              </a:ext>
            </a:extLst>
          </p:cNvPr>
          <p:cNvSpPr/>
          <p:nvPr/>
        </p:nvSpPr>
        <p:spPr>
          <a:xfrm>
            <a:off x="7169203" y="1825625"/>
            <a:ext cx="799140" cy="12172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16780E-0E69-2646-8FA0-2C58FB46FB93}"/>
              </a:ext>
            </a:extLst>
          </p:cNvPr>
          <p:cNvCxnSpPr>
            <a:stCxn id="30" idx="2"/>
            <a:endCxn id="3" idx="0"/>
          </p:cNvCxnSpPr>
          <p:nvPr/>
        </p:nvCxnSpPr>
        <p:spPr>
          <a:xfrm>
            <a:off x="7558961" y="1333188"/>
            <a:ext cx="9812" cy="492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76D4DD2-4428-DA4E-9B62-FAC341A9206E}"/>
              </a:ext>
            </a:extLst>
          </p:cNvPr>
          <p:cNvSpPr/>
          <p:nvPr/>
        </p:nvSpPr>
        <p:spPr>
          <a:xfrm>
            <a:off x="9431192" y="1825625"/>
            <a:ext cx="1124712" cy="12172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B0B981-FAA7-5348-81C8-1B32C60BCD1F}"/>
              </a:ext>
            </a:extLst>
          </p:cNvPr>
          <p:cNvCxnSpPr>
            <a:cxnSpLocks/>
          </p:cNvCxnSpPr>
          <p:nvPr/>
        </p:nvCxnSpPr>
        <p:spPr>
          <a:xfrm flipV="1">
            <a:off x="10011490" y="3042877"/>
            <a:ext cx="0" cy="859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" grpId="0" animBg="1"/>
      <p:bldP spid="3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FC1D-861D-F342-B710-63670087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MAC Layer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EC0-579F-2541-B0F7-9A81A6AC1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NL" dirty="0"/>
              <a:t>Multiplexing on the link layer</a:t>
            </a:r>
          </a:p>
          <a:p>
            <a:r>
              <a:rPr lang="en-NL" dirty="0"/>
              <a:t>Contention and coordination</a:t>
            </a:r>
          </a:p>
          <a:p>
            <a:r>
              <a:rPr lang="en-NL" dirty="0"/>
              <a:t>Centralized and decentralized protocols</a:t>
            </a:r>
          </a:p>
          <a:p>
            <a:r>
              <a:rPr lang="en-NL" dirty="0"/>
              <a:t>Properties: bandwidth efficiency, latency, complexity.</a:t>
            </a:r>
          </a:p>
          <a:p>
            <a:pPr marL="0" indent="0">
              <a:buNone/>
            </a:pPr>
            <a:r>
              <a:rPr lang="en-NL" dirty="0"/>
              <a:t>Protocols and mechanisms</a:t>
            </a:r>
          </a:p>
          <a:p>
            <a:r>
              <a:rPr lang="en-NL" dirty="0"/>
              <a:t>Carrier Sense</a:t>
            </a:r>
          </a:p>
          <a:p>
            <a:r>
              <a:rPr lang="en-NL" dirty="0"/>
              <a:t>Collision Detection, 1-persistent, nonpersistent, p-persistent</a:t>
            </a:r>
          </a:p>
          <a:p>
            <a:r>
              <a:rPr lang="en-NL" dirty="0"/>
              <a:t>Collision Avoidance, MACA, CSMA/CA</a:t>
            </a:r>
          </a:p>
          <a:p>
            <a:r>
              <a:rPr lang="en-NL" dirty="0"/>
              <a:t>Collision-free protocols, Basic bitmap, Token ring, Binary countdown</a:t>
            </a:r>
          </a:p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49337-2A94-3540-A6AF-CF49DF3D8B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NL" dirty="0"/>
              <a:t>Wireless Channels</a:t>
            </a:r>
          </a:p>
          <a:p>
            <a:r>
              <a:rPr lang="en-NL" dirty="0"/>
              <a:t>Limited Radio Range</a:t>
            </a:r>
          </a:p>
          <a:p>
            <a:r>
              <a:rPr lang="en-NL" dirty="0"/>
              <a:t>Hidden terminals and Exposed terminals</a:t>
            </a:r>
          </a:p>
          <a:p>
            <a:pPr marL="0" indent="0">
              <a:buNone/>
            </a:pPr>
            <a:r>
              <a:rPr lang="en-NL" dirty="0"/>
              <a:t>Switching</a:t>
            </a:r>
          </a:p>
          <a:p>
            <a:r>
              <a:rPr lang="en-NL" dirty="0"/>
              <a:t>Routing on the link layer</a:t>
            </a:r>
          </a:p>
          <a:p>
            <a:r>
              <a:rPr lang="en-NL" dirty="0"/>
              <a:t>No MAC protocol needed when used on full-duplex wired channels</a:t>
            </a:r>
          </a:p>
          <a:p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0CBB-FE73-9E4F-B133-C77BF141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7227-31D1-BE41-B7E2-F9A36BA1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84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7E9AE2-F83F-154F-8FA5-A7DF8949136A}"/>
              </a:ext>
            </a:extLst>
          </p:cNvPr>
          <p:cNvSpPr/>
          <p:nvPr/>
        </p:nvSpPr>
        <p:spPr>
          <a:xfrm>
            <a:off x="4271623" y="1825625"/>
            <a:ext cx="1862477" cy="3207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Q: Why useful?</a:t>
            </a:r>
            <a:endParaRPr lang="LID4096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1F4CF-2668-0843-B871-FE6A1AB5735D}"/>
              </a:ext>
            </a:extLst>
          </p:cNvPr>
          <p:cNvSpPr/>
          <p:nvPr/>
        </p:nvSpPr>
        <p:spPr>
          <a:xfrm>
            <a:off x="4424023" y="2172079"/>
            <a:ext cx="1748177" cy="3207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2800" dirty="0"/>
              <a:t>Q: Which is better?</a:t>
            </a:r>
            <a:endParaRPr lang="LID4096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14F48-B1D6-7B4A-86F7-58434AD4D06E}"/>
              </a:ext>
            </a:extLst>
          </p:cNvPr>
          <p:cNvSpPr/>
          <p:nvPr/>
        </p:nvSpPr>
        <p:spPr>
          <a:xfrm>
            <a:off x="4835503" y="4168140"/>
            <a:ext cx="1748177" cy="6131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2800" dirty="0"/>
              <a:t>Q: Why not used on wireless channels?</a:t>
            </a:r>
            <a:endParaRPr lang="LID4096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425B0-2523-4A49-B808-14C8D22C2E44}"/>
              </a:ext>
            </a:extLst>
          </p:cNvPr>
          <p:cNvSpPr/>
          <p:nvPr/>
        </p:nvSpPr>
        <p:spPr>
          <a:xfrm>
            <a:off x="9285583" y="2948940"/>
            <a:ext cx="2685437" cy="6588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Q: How to know where to send frames?</a:t>
            </a:r>
            <a:endParaRPr lang="LID4096" sz="2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A07FD-8821-B746-B021-725A1FFA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7" y="3025140"/>
            <a:ext cx="403860" cy="40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A154D-90BF-4C4E-ABF6-9A7E58D25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7" y="3526851"/>
            <a:ext cx="411481" cy="411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668629-D690-3741-A348-87698FD7D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4" y="1788539"/>
            <a:ext cx="546766" cy="546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F71FB7-B3B0-0940-B600-72FD8A110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91" y="3329448"/>
            <a:ext cx="546766" cy="546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7DCC42-4D7E-DA4E-89F3-5D65FB35F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21" y="1829343"/>
            <a:ext cx="465157" cy="4651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E3892DD-2C17-E14F-9E94-D3ABEE5B2531}"/>
              </a:ext>
            </a:extLst>
          </p:cNvPr>
          <p:cNvGrpSpPr/>
          <p:nvPr/>
        </p:nvGrpSpPr>
        <p:grpSpPr>
          <a:xfrm>
            <a:off x="3883296" y="3656044"/>
            <a:ext cx="2174604" cy="440339"/>
            <a:chOff x="1969430" y="3550411"/>
            <a:chExt cx="8253140" cy="16711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EED797-2A86-C448-B10A-607F1793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4429" y="3554346"/>
              <a:ext cx="803703" cy="103874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F56240-F596-F848-B9FD-F208B253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5215" y="3554346"/>
              <a:ext cx="803703" cy="10387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E1276CB-0D37-5C45-8135-BCFDEAB4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1" y="3554346"/>
              <a:ext cx="803703" cy="10387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51DE69-2DFC-004F-A447-1D6FAC39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56788" y="3554346"/>
              <a:ext cx="803703" cy="103874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17976E-8B51-F642-B621-9E11C64C1C7F}"/>
                </a:ext>
              </a:extLst>
            </p:cNvPr>
            <p:cNvCxnSpPr>
              <a:cxnSpLocks/>
            </p:cNvCxnSpPr>
            <p:nvPr/>
          </p:nvCxnSpPr>
          <p:spPr>
            <a:xfrm>
              <a:off x="1969430" y="5221601"/>
              <a:ext cx="82531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5D2CBE-B91C-AB40-AF45-D485164BC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747" y="4593095"/>
              <a:ext cx="0" cy="628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12E3E7-10DB-C544-BBC0-8C9BEB438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841" y="4593095"/>
              <a:ext cx="0" cy="628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B3B70C-2622-2E41-B7C2-DD74C3F1D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627" y="4593095"/>
              <a:ext cx="0" cy="628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A34FBC-22BA-C341-83A3-CECDBE014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4500" y="4593095"/>
              <a:ext cx="0" cy="628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2DBA8-1383-DF48-80F9-C06313F325F0}"/>
                </a:ext>
              </a:extLst>
            </p:cNvPr>
            <p:cNvSpPr txBox="1"/>
            <p:nvPr/>
          </p:nvSpPr>
          <p:spPr>
            <a:xfrm>
              <a:off x="2572860" y="355041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7C9476-2A93-CF48-8731-BA7520CF7BE0}"/>
                </a:ext>
              </a:extLst>
            </p:cNvPr>
            <p:cNvSpPr txBox="1"/>
            <p:nvPr/>
          </p:nvSpPr>
          <p:spPr>
            <a:xfrm>
              <a:off x="4164803" y="355041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638C8-5C6F-D84C-9AA7-CB22B508272F}"/>
                </a:ext>
              </a:extLst>
            </p:cNvPr>
            <p:cNvSpPr txBox="1"/>
            <p:nvPr/>
          </p:nvSpPr>
          <p:spPr>
            <a:xfrm>
              <a:off x="5756746" y="355041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ED38AF-B82A-3446-975C-397C0E3D438E}"/>
                </a:ext>
              </a:extLst>
            </p:cNvPr>
            <p:cNvSpPr txBox="1"/>
            <p:nvPr/>
          </p:nvSpPr>
          <p:spPr>
            <a:xfrm>
              <a:off x="7339071" y="35504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B92B3C-AA6C-F84C-BDDE-DAE634228DD5}"/>
              </a:ext>
            </a:extLst>
          </p:cNvPr>
          <p:cNvGrpSpPr/>
          <p:nvPr/>
        </p:nvGrpSpPr>
        <p:grpSpPr>
          <a:xfrm>
            <a:off x="9905550" y="3983542"/>
            <a:ext cx="1486350" cy="872715"/>
            <a:chOff x="6217470" y="3773213"/>
            <a:chExt cx="3901468" cy="229075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AC8524-CDD4-A34F-8CBF-AA79CD8B6A22}"/>
                </a:ext>
              </a:extLst>
            </p:cNvPr>
            <p:cNvCxnSpPr/>
            <p:nvPr/>
          </p:nvCxnSpPr>
          <p:spPr>
            <a:xfrm>
              <a:off x="6217470" y="4001294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8F6461-6B6E-E346-9A7A-5D362DEED771}"/>
                </a:ext>
              </a:extLst>
            </p:cNvPr>
            <p:cNvCxnSpPr/>
            <p:nvPr/>
          </p:nvCxnSpPr>
          <p:spPr>
            <a:xfrm>
              <a:off x="6217470" y="4301890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E4CDEF-F49C-3840-AF98-A293B586653D}"/>
                </a:ext>
              </a:extLst>
            </p:cNvPr>
            <p:cNvCxnSpPr/>
            <p:nvPr/>
          </p:nvCxnSpPr>
          <p:spPr>
            <a:xfrm>
              <a:off x="6217470" y="4602486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D4BBEA-1050-7F43-BDDB-D4BC00DDC237}"/>
                </a:ext>
              </a:extLst>
            </p:cNvPr>
            <p:cNvCxnSpPr/>
            <p:nvPr/>
          </p:nvCxnSpPr>
          <p:spPr>
            <a:xfrm>
              <a:off x="6217470" y="4903082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6321361-2A30-9A40-BA1F-F8352234AA39}"/>
                </a:ext>
              </a:extLst>
            </p:cNvPr>
            <p:cNvCxnSpPr/>
            <p:nvPr/>
          </p:nvCxnSpPr>
          <p:spPr>
            <a:xfrm>
              <a:off x="6217470" y="5504273"/>
              <a:ext cx="170267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6EC23A-B65C-0349-B56F-796CE61FE05C}"/>
                </a:ext>
              </a:extLst>
            </p:cNvPr>
            <p:cNvSpPr/>
            <p:nvPr/>
          </p:nvSpPr>
          <p:spPr>
            <a:xfrm>
              <a:off x="7828180" y="3773213"/>
              <a:ext cx="2290758" cy="22907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>
              <a:normAutofit/>
            </a:bodyPr>
            <a:lstStyle/>
            <a:p>
              <a:pPr algn="r"/>
              <a:endParaRPr lang="en-US" sz="2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E15F4D-9134-D94E-AD75-92727DC9F20B}"/>
                </a:ext>
              </a:extLst>
            </p:cNvPr>
            <p:cNvSpPr/>
            <p:nvPr/>
          </p:nvSpPr>
          <p:spPr>
            <a:xfrm>
              <a:off x="853919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056CF7-9E4F-3E49-8EA7-449EA55B5846}"/>
                </a:ext>
              </a:extLst>
            </p:cNvPr>
            <p:cNvSpPr/>
            <p:nvPr/>
          </p:nvSpPr>
          <p:spPr>
            <a:xfrm>
              <a:off x="8748999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B038A2-648D-5146-BC77-8949B616C412}"/>
                </a:ext>
              </a:extLst>
            </p:cNvPr>
            <p:cNvSpPr/>
            <p:nvPr/>
          </p:nvSpPr>
          <p:spPr>
            <a:xfrm>
              <a:off x="895880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D37339-74E0-2243-8105-67A6EEE9305C}"/>
                </a:ext>
              </a:extLst>
            </p:cNvPr>
            <p:cNvSpPr/>
            <p:nvPr/>
          </p:nvSpPr>
          <p:spPr>
            <a:xfrm>
              <a:off x="9168609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41FA56-7673-D746-B2B2-19D8C47607D8}"/>
                </a:ext>
              </a:extLst>
            </p:cNvPr>
            <p:cNvSpPr/>
            <p:nvPr/>
          </p:nvSpPr>
          <p:spPr>
            <a:xfrm>
              <a:off x="9378414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31B29D-595F-ED4C-B222-BEBAC7B01D84}"/>
                </a:ext>
              </a:extLst>
            </p:cNvPr>
            <p:cNvSpPr/>
            <p:nvPr/>
          </p:nvSpPr>
          <p:spPr>
            <a:xfrm>
              <a:off x="9588221" y="4103796"/>
              <a:ext cx="205176" cy="205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A258C06-ACBE-CF4A-9E82-C17AD0A2EEFF}"/>
                </a:ext>
              </a:extLst>
            </p:cNvPr>
            <p:cNvGrpSpPr/>
            <p:nvPr/>
          </p:nvGrpSpPr>
          <p:grpSpPr>
            <a:xfrm rot="16200000">
              <a:off x="8736588" y="4615797"/>
              <a:ext cx="834593" cy="898862"/>
              <a:chOff x="8429905" y="3370683"/>
              <a:chExt cx="834593" cy="20517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0227391-2234-1140-B383-EBDECBB5BF60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E6859E-22B8-FB46-B24B-F36A455FEF19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2286691-D319-B543-907F-A4CFD350DD98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1E977F9-67FB-6F43-AB1C-2A902C5178B9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D5F6DC3-41BC-AB41-8430-BB4B2734B106}"/>
                </a:ext>
              </a:extLst>
            </p:cNvPr>
            <p:cNvGrpSpPr/>
            <p:nvPr/>
          </p:nvGrpSpPr>
          <p:grpSpPr>
            <a:xfrm rot="16200000">
              <a:off x="8930798" y="4615798"/>
              <a:ext cx="834593" cy="898861"/>
              <a:chOff x="8429905" y="3370683"/>
              <a:chExt cx="834593" cy="20517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1B6BE46-2301-EE47-83F1-9364F303F70D}"/>
                  </a:ext>
                </a:extLst>
              </p:cNvPr>
              <p:cNvSpPr/>
              <p:nvPr/>
            </p:nvSpPr>
            <p:spPr>
              <a:xfrm>
                <a:off x="842990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4E1425-8531-6D4D-A638-CF86A1C55167}"/>
                  </a:ext>
                </a:extLst>
              </p:cNvPr>
              <p:cNvSpPr/>
              <p:nvPr/>
            </p:nvSpPr>
            <p:spPr>
              <a:xfrm>
                <a:off x="8639710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1D5E12B-9859-6C4E-8398-CD0AC6AD59C3}"/>
                  </a:ext>
                </a:extLst>
              </p:cNvPr>
              <p:cNvSpPr/>
              <p:nvPr/>
            </p:nvSpPr>
            <p:spPr>
              <a:xfrm>
                <a:off x="8849515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38BC1E5-13B0-DA43-9FC9-ADF16458C561}"/>
                  </a:ext>
                </a:extLst>
              </p:cNvPr>
              <p:cNvSpPr/>
              <p:nvPr/>
            </p:nvSpPr>
            <p:spPr>
              <a:xfrm>
                <a:off x="9059322" y="3370683"/>
                <a:ext cx="205176" cy="205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731A21F-A909-B245-8492-8A67FC8D7450}"/>
              </a:ext>
            </a:extLst>
          </p:cNvPr>
          <p:cNvGrpSpPr/>
          <p:nvPr/>
        </p:nvGrpSpPr>
        <p:grpSpPr>
          <a:xfrm>
            <a:off x="9271393" y="93180"/>
            <a:ext cx="3071018" cy="2239252"/>
            <a:chOff x="5472508" y="1096826"/>
            <a:chExt cx="7039532" cy="513291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A1DCD90-F486-7D4D-9950-97F9480223A4}"/>
                </a:ext>
              </a:extLst>
            </p:cNvPr>
            <p:cNvGrpSpPr/>
            <p:nvPr/>
          </p:nvGrpSpPr>
          <p:grpSpPr>
            <a:xfrm>
              <a:off x="10441428" y="1740733"/>
              <a:ext cx="2070612" cy="1096206"/>
              <a:chOff x="10441428" y="1740733"/>
              <a:chExt cx="2070612" cy="1096206"/>
            </a:xfrm>
          </p:grpSpPr>
          <p:sp>
            <p:nvSpPr>
              <p:cNvPr id="85" name="Isosceles Triangle 92">
                <a:extLst>
                  <a:ext uri="{FF2B5EF4-FFF2-40B4-BE49-F238E27FC236}">
                    <a16:creationId xmlns:a16="http://schemas.microsoft.com/office/drawing/2014/main" id="{90626842-DCFD-7C41-87F3-8AA1DC7C2760}"/>
                  </a:ext>
                </a:extLst>
              </p:cNvPr>
              <p:cNvSpPr/>
              <p:nvPr/>
            </p:nvSpPr>
            <p:spPr>
              <a:xfrm rot="12968119">
                <a:off x="10465013" y="1889852"/>
                <a:ext cx="166613" cy="14363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LID4096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290CB40-9C53-974D-BB77-6E836B0AE2F7}"/>
                  </a:ext>
                </a:extLst>
              </p:cNvPr>
              <p:cNvGrpSpPr/>
              <p:nvPr/>
            </p:nvGrpSpPr>
            <p:grpSpPr>
              <a:xfrm>
                <a:off x="10441428" y="1740733"/>
                <a:ext cx="2070612" cy="1096206"/>
                <a:chOff x="10441428" y="1740733"/>
                <a:chExt cx="2070612" cy="1096206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7E04E03-7D36-2E4E-87CA-3DD4967AB216}"/>
                    </a:ext>
                  </a:extLst>
                </p:cNvPr>
                <p:cNvSpPr/>
                <p:nvPr/>
              </p:nvSpPr>
              <p:spPr>
                <a:xfrm>
                  <a:off x="10441428" y="1740733"/>
                  <a:ext cx="1096206" cy="109620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92500" lnSpcReduction="10000"/>
                </a:bodyPr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106FD65-EEB6-F143-BCA5-ADA949202A3F}"/>
                    </a:ext>
                  </a:extLst>
                </p:cNvPr>
                <p:cNvSpPr txBox="1"/>
                <p:nvPr/>
              </p:nvSpPr>
              <p:spPr>
                <a:xfrm>
                  <a:off x="11537634" y="2022628"/>
                  <a:ext cx="974406" cy="505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55000" lnSpcReduction="20000"/>
                </a:bodyPr>
                <a:lstStyle/>
                <a:p>
                  <a:r>
                    <a:rPr lang="en-US" dirty="0"/>
                    <a:t>No</a:t>
                  </a:r>
                  <a:endParaRPr lang="LID4096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6E76EE2-6918-984C-853B-8953FAADEC2C}"/>
                </a:ext>
              </a:extLst>
            </p:cNvPr>
            <p:cNvGrpSpPr/>
            <p:nvPr/>
          </p:nvGrpSpPr>
          <p:grpSpPr>
            <a:xfrm>
              <a:off x="8708532" y="2827847"/>
              <a:ext cx="2011447" cy="1050433"/>
              <a:chOff x="8708532" y="2827847"/>
              <a:chExt cx="2011447" cy="105043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C7197EB-7C5A-8747-8342-669994CD920B}"/>
                  </a:ext>
                </a:extLst>
              </p:cNvPr>
              <p:cNvSpPr/>
              <p:nvPr/>
            </p:nvSpPr>
            <p:spPr>
              <a:xfrm>
                <a:off x="8708532" y="3305553"/>
                <a:ext cx="1849157" cy="57272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r>
                  <a:rPr lang="en-US" dirty="0"/>
                  <a:t>Send</a:t>
                </a:r>
                <a:endParaRPr lang="LID4096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1308403-BDB5-144A-AEDA-2AE68ED093C5}"/>
                  </a:ext>
                </a:extLst>
              </p:cNvPr>
              <p:cNvCxnSpPr>
                <a:stCxn id="104" idx="2"/>
                <a:endCxn id="90" idx="0"/>
              </p:cNvCxnSpPr>
              <p:nvPr/>
            </p:nvCxnSpPr>
            <p:spPr>
              <a:xfrm flipH="1">
                <a:off x="9633111" y="2932740"/>
                <a:ext cx="3" cy="372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771350-378F-2243-9082-12B05C1EF7B5}"/>
                  </a:ext>
                </a:extLst>
              </p:cNvPr>
              <p:cNvSpPr txBox="1"/>
              <p:nvPr/>
            </p:nvSpPr>
            <p:spPr>
              <a:xfrm>
                <a:off x="9745573" y="2827847"/>
                <a:ext cx="974406" cy="50537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/>
                  <a:t>Yes</a:t>
                </a:r>
                <a:endParaRPr lang="LID4096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8842929-2490-E24D-9691-8292E280CF63}"/>
                </a:ext>
              </a:extLst>
            </p:cNvPr>
            <p:cNvGrpSpPr/>
            <p:nvPr/>
          </p:nvGrpSpPr>
          <p:grpSpPr>
            <a:xfrm>
              <a:off x="5472508" y="2288835"/>
              <a:ext cx="3164054" cy="2753956"/>
              <a:chOff x="5472508" y="2288835"/>
              <a:chExt cx="3164054" cy="275395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1B4D574-CC4E-8746-BEB7-918993631E1B}"/>
                  </a:ext>
                </a:extLst>
              </p:cNvPr>
              <p:cNvSpPr/>
              <p:nvPr/>
            </p:nvSpPr>
            <p:spPr>
              <a:xfrm>
                <a:off x="5472508" y="3045641"/>
                <a:ext cx="1849157" cy="82741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 fontScale="55000" lnSpcReduction="20000"/>
              </a:bodyPr>
              <a:lstStyle/>
              <a:p>
                <a:pPr algn="ctr"/>
                <a:r>
                  <a:rPr lang="en-US" dirty="0"/>
                  <a:t>Random back-off</a:t>
                </a:r>
                <a:endParaRPr lang="LID4096" dirty="0"/>
              </a:p>
            </p:txBody>
          </p:sp>
          <p:cxnSp>
            <p:nvCxnSpPr>
              <p:cNvPr id="95" name="Connector: Elbow 60">
                <a:extLst>
                  <a:ext uri="{FF2B5EF4-FFF2-40B4-BE49-F238E27FC236}">
                    <a16:creationId xmlns:a16="http://schemas.microsoft.com/office/drawing/2014/main" id="{091B3DFA-8262-1B41-84BA-E9389760ABAD}"/>
                  </a:ext>
                </a:extLst>
              </p:cNvPr>
              <p:cNvCxnSpPr>
                <a:stCxn id="99" idx="1"/>
                <a:endCxn id="94" idx="2"/>
              </p:cNvCxnSpPr>
              <p:nvPr/>
            </p:nvCxnSpPr>
            <p:spPr>
              <a:xfrm rot="10800000">
                <a:off x="6397087" y="3873054"/>
                <a:ext cx="1752272" cy="109974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or: Elbow 62">
                <a:extLst>
                  <a:ext uri="{FF2B5EF4-FFF2-40B4-BE49-F238E27FC236}">
                    <a16:creationId xmlns:a16="http://schemas.microsoft.com/office/drawing/2014/main" id="{A111CFB1-36E1-E643-91F2-3E512654C2C3}"/>
                  </a:ext>
                </a:extLst>
              </p:cNvPr>
              <p:cNvCxnSpPr>
                <a:stCxn id="94" idx="0"/>
                <a:endCxn id="104" idx="1"/>
              </p:cNvCxnSpPr>
              <p:nvPr/>
            </p:nvCxnSpPr>
            <p:spPr>
              <a:xfrm rot="5400000" flipH="1" flipV="1">
                <a:off x="6894820" y="1791102"/>
                <a:ext cx="756806" cy="175227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4446DDC-427B-7249-A0F4-BAC4866CB3C6}"/>
                  </a:ext>
                </a:extLst>
              </p:cNvPr>
              <p:cNvSpPr txBox="1"/>
              <p:nvPr/>
            </p:nvSpPr>
            <p:spPr>
              <a:xfrm>
                <a:off x="7662156" y="4537413"/>
                <a:ext cx="974406" cy="50537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/>
                  <a:t>Yes</a:t>
                </a:r>
                <a:endParaRPr lang="LID4096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A2128F-BA72-4340-9FA2-CD469E09345B}"/>
                </a:ext>
              </a:extLst>
            </p:cNvPr>
            <p:cNvGrpSpPr/>
            <p:nvPr/>
          </p:nvGrpSpPr>
          <p:grpSpPr>
            <a:xfrm>
              <a:off x="8149360" y="3878279"/>
              <a:ext cx="2967509" cy="2351465"/>
              <a:chOff x="8149360" y="3878279"/>
              <a:chExt cx="2967509" cy="2351465"/>
            </a:xfrm>
          </p:grpSpPr>
          <p:sp>
            <p:nvSpPr>
              <p:cNvPr id="99" name="Diamond 98">
                <a:extLst>
                  <a:ext uri="{FF2B5EF4-FFF2-40B4-BE49-F238E27FC236}">
                    <a16:creationId xmlns:a16="http://schemas.microsoft.com/office/drawing/2014/main" id="{27C6AD21-433B-0742-8EC8-F0A36FBCEC16}"/>
                  </a:ext>
                </a:extLst>
              </p:cNvPr>
              <p:cNvSpPr/>
              <p:nvPr/>
            </p:nvSpPr>
            <p:spPr>
              <a:xfrm>
                <a:off x="8149360" y="4328890"/>
                <a:ext cx="2967509" cy="1287810"/>
              </a:xfrm>
              <a:prstGeom prst="diamond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r>
                  <a:rPr lang="en-US" dirty="0"/>
                  <a:t>Collision?</a:t>
                </a:r>
                <a:endParaRPr lang="LID4096" dirty="0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EDFE0A1-0E40-1C43-AA46-5446262E9572}"/>
                  </a:ext>
                </a:extLst>
              </p:cNvPr>
              <p:cNvCxnSpPr>
                <a:stCxn id="90" idx="2"/>
                <a:endCxn id="99" idx="0"/>
              </p:cNvCxnSpPr>
              <p:nvPr/>
            </p:nvCxnSpPr>
            <p:spPr>
              <a:xfrm>
                <a:off x="9633111" y="3878279"/>
                <a:ext cx="3" cy="45061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B0ECB45-B2B9-8A4D-A7A9-53144BA78012}"/>
                  </a:ext>
                </a:extLst>
              </p:cNvPr>
              <p:cNvCxnSpPr>
                <a:stCxn id="99" idx="2"/>
              </p:cNvCxnSpPr>
              <p:nvPr/>
            </p:nvCxnSpPr>
            <p:spPr>
              <a:xfrm flipH="1">
                <a:off x="9633113" y="5616702"/>
                <a:ext cx="1" cy="6130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B2A658-E67E-3540-A32E-18F2D6E9091A}"/>
                  </a:ext>
                </a:extLst>
              </p:cNvPr>
              <p:cNvSpPr txBox="1"/>
              <p:nvPr/>
            </p:nvSpPr>
            <p:spPr>
              <a:xfrm>
                <a:off x="9745572" y="5498751"/>
                <a:ext cx="974406" cy="50537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/>
                  <a:t>No</a:t>
                </a:r>
                <a:endParaRPr lang="LID4096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F246409-9A55-BA47-9E9B-E63745896D3C}"/>
                </a:ext>
              </a:extLst>
            </p:cNvPr>
            <p:cNvGrpSpPr/>
            <p:nvPr/>
          </p:nvGrpSpPr>
          <p:grpSpPr>
            <a:xfrm>
              <a:off x="8149360" y="1096826"/>
              <a:ext cx="2967509" cy="1835914"/>
              <a:chOff x="8149360" y="1096826"/>
              <a:chExt cx="2967509" cy="1835914"/>
            </a:xfrm>
          </p:grpSpPr>
          <p:sp>
            <p:nvSpPr>
              <p:cNvPr id="104" name="Diamond 103">
                <a:extLst>
                  <a:ext uri="{FF2B5EF4-FFF2-40B4-BE49-F238E27FC236}">
                    <a16:creationId xmlns:a16="http://schemas.microsoft.com/office/drawing/2014/main" id="{ECDE25DE-66AB-7241-BAD8-0483CC466D59}"/>
                  </a:ext>
                </a:extLst>
              </p:cNvPr>
              <p:cNvSpPr/>
              <p:nvPr/>
            </p:nvSpPr>
            <p:spPr>
              <a:xfrm>
                <a:off x="8149360" y="1644930"/>
                <a:ext cx="2967509" cy="1287810"/>
              </a:xfrm>
              <a:prstGeom prst="diamond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rmAutofit fontScale="40000" lnSpcReduction="20000"/>
              </a:bodyPr>
              <a:lstStyle/>
              <a:p>
                <a:pPr algn="ctr"/>
                <a:r>
                  <a:rPr lang="en-US" dirty="0"/>
                  <a:t>Channel free?</a:t>
                </a:r>
                <a:endParaRPr lang="LID4096" dirty="0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2A9C4B4-D8F6-E94C-9E76-AF0DEDEAC0F0}"/>
                  </a:ext>
                </a:extLst>
              </p:cNvPr>
              <p:cNvCxnSpPr>
                <a:endCxn id="104" idx="0"/>
              </p:cNvCxnSpPr>
              <p:nvPr/>
            </p:nvCxnSpPr>
            <p:spPr>
              <a:xfrm>
                <a:off x="9633111" y="1096826"/>
                <a:ext cx="3" cy="5481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C68528-72B0-E744-A4A7-F518AD65D78E}"/>
              </a:ext>
            </a:extLst>
          </p:cNvPr>
          <p:cNvGrpSpPr/>
          <p:nvPr/>
        </p:nvGrpSpPr>
        <p:grpSpPr>
          <a:xfrm>
            <a:off x="7147761" y="4224291"/>
            <a:ext cx="2174223" cy="1775749"/>
            <a:chOff x="6890673" y="2223404"/>
            <a:chExt cx="4219607" cy="3446271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64CF0935-1F3F-5545-9F04-436139E94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056" y="4760191"/>
              <a:ext cx="909484" cy="909484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6658629-24E0-F847-9EFC-9D959A1C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20" y="4199802"/>
              <a:ext cx="909484" cy="909484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269F782-B2A6-B448-A47F-26C2F6FF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620" y="2878838"/>
              <a:ext cx="909484" cy="909484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094F834-C8B5-5242-BD4A-17B2E2F15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677" y="2223404"/>
              <a:ext cx="909484" cy="909484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C4253C4-084D-7646-A7B5-55799C9B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0796" y="2878838"/>
              <a:ext cx="909484" cy="909484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9711474-AE5E-2C42-9C8C-F2E739EB0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0796" y="4143287"/>
              <a:ext cx="909484" cy="909484"/>
            </a:xfrm>
            <a:prstGeom prst="rect">
              <a:avLst/>
            </a:prstGeom>
          </p:spPr>
        </p:pic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F63DBD9-7F4D-5643-963B-61C52C08826B}"/>
                </a:ext>
              </a:extLst>
            </p:cNvPr>
            <p:cNvCxnSpPr/>
            <p:nvPr/>
          </p:nvCxnSpPr>
          <p:spPr>
            <a:xfrm>
              <a:off x="8711104" y="5052771"/>
              <a:ext cx="301952" cy="3040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1FE05B8-EAD9-AA43-AB3E-609CDCAEE81D}"/>
                </a:ext>
              </a:extLst>
            </p:cNvPr>
            <p:cNvCxnSpPr/>
            <p:nvPr/>
          </p:nvCxnSpPr>
          <p:spPr>
            <a:xfrm flipV="1">
              <a:off x="9935161" y="5109286"/>
              <a:ext cx="216698" cy="2399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EE002B6-8BFD-FF44-B212-BE27959E0375}"/>
                </a:ext>
              </a:extLst>
            </p:cNvPr>
            <p:cNvCxnSpPr>
              <a:stCxn id="112" idx="0"/>
              <a:endCxn id="111" idx="2"/>
            </p:cNvCxnSpPr>
            <p:nvPr/>
          </p:nvCxnSpPr>
          <p:spPr>
            <a:xfrm flipV="1">
              <a:off x="10655538" y="3788322"/>
              <a:ext cx="0" cy="354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48749C9-0E7F-3741-8A00-EF29144EB808}"/>
                </a:ext>
              </a:extLst>
            </p:cNvPr>
            <p:cNvCxnSpPr>
              <a:stCxn id="109" idx="2"/>
              <a:endCxn id="108" idx="0"/>
            </p:cNvCxnSpPr>
            <p:nvPr/>
          </p:nvCxnSpPr>
          <p:spPr>
            <a:xfrm>
              <a:off x="8256362" y="3788322"/>
              <a:ext cx="0" cy="4114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A6AF748-85ED-0548-AB6A-2835AD630D05}"/>
                </a:ext>
              </a:extLst>
            </p:cNvPr>
            <p:cNvCxnSpPr/>
            <p:nvPr/>
          </p:nvCxnSpPr>
          <p:spPr>
            <a:xfrm flipH="1" flipV="1">
              <a:off x="10050780" y="2956560"/>
              <a:ext cx="411480" cy="251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0A2472D-D136-B94C-A9E9-D4A502D666AB}"/>
                </a:ext>
              </a:extLst>
            </p:cNvPr>
            <p:cNvCxnSpPr/>
            <p:nvPr/>
          </p:nvCxnSpPr>
          <p:spPr>
            <a:xfrm flipH="1">
              <a:off x="8746145" y="2780452"/>
              <a:ext cx="219536" cy="196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7FC6DAC-A8F5-FD4B-9EFB-ED211796D8A7}"/>
                </a:ext>
              </a:extLst>
            </p:cNvPr>
            <p:cNvSpPr/>
            <p:nvPr/>
          </p:nvSpPr>
          <p:spPr>
            <a:xfrm>
              <a:off x="8489007" y="5277581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T</a:t>
              </a:r>
              <a:endParaRPr lang="LID4096" sz="7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CE9640A-6114-8744-B6C5-A21AEC0B4F6F}"/>
                </a:ext>
              </a:extLst>
            </p:cNvPr>
            <p:cNvSpPr/>
            <p:nvPr/>
          </p:nvSpPr>
          <p:spPr>
            <a:xfrm>
              <a:off x="10167994" y="5246308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T</a:t>
              </a:r>
              <a:endParaRPr lang="LID4096" sz="7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FE77AD5-B46B-574A-BC6B-161B889E8903}"/>
                </a:ext>
              </a:extLst>
            </p:cNvPr>
            <p:cNvSpPr/>
            <p:nvPr/>
          </p:nvSpPr>
          <p:spPr>
            <a:xfrm>
              <a:off x="10782043" y="3872469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T</a:t>
              </a:r>
              <a:endParaRPr lang="LID4096" sz="70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5382A98-A925-474B-9841-957ECE7E1F8B}"/>
                </a:ext>
              </a:extLst>
            </p:cNvPr>
            <p:cNvSpPr/>
            <p:nvPr/>
          </p:nvSpPr>
          <p:spPr>
            <a:xfrm>
              <a:off x="10167994" y="2683070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T</a:t>
              </a:r>
              <a:endParaRPr lang="LID4096" sz="700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AA8045C-E12D-094E-AE66-2D89D342FF58}"/>
                </a:ext>
              </a:extLst>
            </p:cNvPr>
            <p:cNvSpPr/>
            <p:nvPr/>
          </p:nvSpPr>
          <p:spPr>
            <a:xfrm>
              <a:off x="8610600" y="2485276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T</a:t>
              </a:r>
              <a:endParaRPr lang="LID4096" sz="7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8F72B41-4050-0E46-9FD7-3345B732F47C}"/>
                </a:ext>
              </a:extLst>
            </p:cNvPr>
            <p:cNvGrpSpPr/>
            <p:nvPr/>
          </p:nvGrpSpPr>
          <p:grpSpPr>
            <a:xfrm>
              <a:off x="6890673" y="3895547"/>
              <a:ext cx="1369469" cy="507718"/>
              <a:chOff x="6890673" y="3895547"/>
              <a:chExt cx="1369469" cy="507718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5A3D715-E888-F645-AAA2-C554B3954887}"/>
                  </a:ext>
                </a:extLst>
              </p:cNvPr>
              <p:cNvSpPr/>
              <p:nvPr/>
            </p:nvSpPr>
            <p:spPr>
              <a:xfrm>
                <a:off x="7874049" y="3923259"/>
                <a:ext cx="243185" cy="243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700" dirty="0"/>
                  <a:t>T</a:t>
                </a:r>
                <a:endParaRPr lang="LID4096" sz="700" dirty="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EEE34B-ED26-6449-91DC-F12EB99A79B6}"/>
                  </a:ext>
                </a:extLst>
              </p:cNvPr>
              <p:cNvSpPr txBox="1"/>
              <p:nvPr/>
            </p:nvSpPr>
            <p:spPr>
              <a:xfrm>
                <a:off x="6890673" y="3895547"/>
                <a:ext cx="1369469" cy="507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100" dirty="0"/>
                  <a:t>Token </a:t>
                </a:r>
                <a:r>
                  <a:rPr lang="en-NL" sz="1100" dirty="0">
                    <a:sym typeface="Wingdings" pitchFamily="2" charset="2"/>
                  </a:rPr>
                  <a:t></a:t>
                </a:r>
                <a:endParaRPr lang="en-NL" sz="1100" dirty="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84E4115-4E1F-7844-8584-CC3B9075E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294" y="3798267"/>
              <a:ext cx="1206373" cy="986915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F22E57C-B3C9-5D43-B773-EF7EBD9355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6739" y="3730057"/>
              <a:ext cx="1129561" cy="96243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F02CDD5-20F4-0446-8DA4-43F4992B11D6}"/>
                </a:ext>
              </a:extLst>
            </p:cNvPr>
            <p:cNvSpPr/>
            <p:nvPr/>
          </p:nvSpPr>
          <p:spPr>
            <a:xfrm>
              <a:off x="8721015" y="4480619"/>
              <a:ext cx="687387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M</a:t>
              </a:r>
              <a:endParaRPr lang="LID4096" sz="7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A3FBA00-4029-9C40-B20F-D0A7FAFB5A36}"/>
                </a:ext>
              </a:extLst>
            </p:cNvPr>
            <p:cNvSpPr/>
            <p:nvPr/>
          </p:nvSpPr>
          <p:spPr>
            <a:xfrm>
              <a:off x="9697169" y="4421955"/>
              <a:ext cx="687387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700" dirty="0"/>
                <a:t>M</a:t>
              </a:r>
              <a:endParaRPr lang="LID4096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4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E381-02E7-4A70-9E4A-86BE9692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en-US" dirty="0"/>
              <a:t>MAC Sublayer Outline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685A3-FFDB-4EF5-B082-9A8348BC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C684-AC54-485B-BA13-EE97ACB0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85</a:t>
            </a:fld>
            <a:endParaRPr lang="LID4096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B872713-F010-05C4-41AD-D79D3123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701"/>
            <a:ext cx="4785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ALOHA &amp; Slotted ALOHA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1-persistent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nonpersistent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p-persistent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802.3 Ethernet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Ethernet Switching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0D2D986-B0BA-5DE3-B08F-23E5B1A749DA}"/>
              </a:ext>
            </a:extLst>
          </p:cNvPr>
          <p:cNvSpPr txBox="1">
            <a:spLocks/>
          </p:cNvSpPr>
          <p:nvPr/>
        </p:nvSpPr>
        <p:spPr>
          <a:xfrm>
            <a:off x="6850380" y="1673701"/>
            <a:ext cx="4785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 for Wireless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Hidden Terminal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Exposed Terminal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CSMA/CA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802.11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WiFi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Collision-Free Protocols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Basic Bit-Map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Token 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Binary Countdown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934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9DA1-971B-4DCF-B418-24FC98FF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Collision-Free Protocols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92E4-DC26-419B-92E1-0E3024C7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656570" cy="37979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Instead of detecting collisions, why not prevent collisions?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Protocol examples:</a:t>
            </a:r>
          </a:p>
          <a:p>
            <a:pPr marL="514350" indent="-514350">
              <a:buAutoNum type="arabicPeriod"/>
            </a:pPr>
            <a:r>
              <a:rPr lang="en-US" dirty="0"/>
              <a:t>Basic Bit-Map Protocol</a:t>
            </a:r>
          </a:p>
          <a:p>
            <a:pPr marL="514350" indent="-514350">
              <a:buAutoNum type="arabicPeriod"/>
            </a:pPr>
            <a:r>
              <a:rPr lang="en-US" dirty="0"/>
              <a:t>Token Ring</a:t>
            </a:r>
          </a:p>
          <a:p>
            <a:pPr marL="514350" indent="-514350">
              <a:buAutoNum type="arabicPeriod"/>
            </a:pPr>
            <a:r>
              <a:rPr lang="en-US" dirty="0"/>
              <a:t>Binary Countdown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F849A-114B-4DB9-86CE-57E77A62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BB459-53F9-4B7E-8429-79E7BBC6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86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DD523-82A5-A34C-9C50-EDBC7F10521F}"/>
              </a:ext>
            </a:extLst>
          </p:cNvPr>
          <p:cNvSpPr/>
          <p:nvPr/>
        </p:nvSpPr>
        <p:spPr>
          <a:xfrm>
            <a:off x="891540" y="1479551"/>
            <a:ext cx="6172200" cy="5854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Replacing </a:t>
            </a:r>
            <a:r>
              <a:rPr lang="en-US" sz="4800" i="1" dirty="0"/>
              <a:t>contention</a:t>
            </a:r>
            <a:r>
              <a:rPr lang="en-US" sz="4800" dirty="0"/>
              <a:t> with </a:t>
            </a:r>
            <a:r>
              <a:rPr lang="en-US" sz="4800" i="1" dirty="0"/>
              <a:t>coordination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F3670-D783-5842-9F22-B51D6B03E09A}"/>
              </a:ext>
            </a:extLst>
          </p:cNvPr>
          <p:cNvGrpSpPr/>
          <p:nvPr/>
        </p:nvGrpSpPr>
        <p:grpSpPr>
          <a:xfrm>
            <a:off x="9257348" y="1381443"/>
            <a:ext cx="1251584" cy="1251584"/>
            <a:chOff x="9692640" y="1479551"/>
            <a:chExt cx="1251584" cy="12515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B1CFC1-C879-4147-A0AD-1DDCE4EC476D}"/>
                </a:ext>
              </a:extLst>
            </p:cNvPr>
            <p:cNvSpPr/>
            <p:nvPr/>
          </p:nvSpPr>
          <p:spPr>
            <a:xfrm>
              <a:off x="10242232" y="2130425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953670-EB67-8143-AB9C-C3A1AB21FB64}"/>
                </a:ext>
              </a:extLst>
            </p:cNvPr>
            <p:cNvSpPr/>
            <p:nvPr/>
          </p:nvSpPr>
          <p:spPr>
            <a:xfrm>
              <a:off x="10242232" y="1619885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730ABB-FC9A-7846-B363-C4DA69E21138}"/>
                </a:ext>
              </a:extLst>
            </p:cNvPr>
            <p:cNvSpPr/>
            <p:nvPr/>
          </p:nvSpPr>
          <p:spPr>
            <a:xfrm>
              <a:off x="10242232" y="1869123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686E40-2275-884F-B5AC-AFDC602F2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640" y="1479551"/>
              <a:ext cx="1251584" cy="1251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510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4C49-59A2-488F-83B0-2A846EFC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Bit-Map Protocol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BEA87-6E90-42E4-BEC5-43D1C195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example of a </a:t>
            </a:r>
            <a:r>
              <a:rPr lang="en-US" i="1" dirty="0"/>
              <a:t>collision-free </a:t>
            </a:r>
            <a:r>
              <a:rPr lang="en-US" dirty="0"/>
              <a:t>protocol.</a:t>
            </a:r>
          </a:p>
          <a:p>
            <a:pPr marL="0" indent="0">
              <a:buNone/>
            </a:pPr>
            <a:r>
              <a:rPr lang="en-US" dirty="0"/>
              <a:t>Stations that want to transmit send a ‘1’ in their slot.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BAF95-33AC-4410-BA80-525BAD2C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F113E-663D-41D7-AC05-0F514438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87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85D390-79BF-CD40-BCA2-888E0923FAED}"/>
              </a:ext>
            </a:extLst>
          </p:cNvPr>
          <p:cNvGrpSpPr/>
          <p:nvPr/>
        </p:nvGrpSpPr>
        <p:grpSpPr>
          <a:xfrm>
            <a:off x="1165273" y="3811350"/>
            <a:ext cx="1854925" cy="2315202"/>
            <a:chOff x="1790113" y="3811350"/>
            <a:chExt cx="1854925" cy="23152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33C45-47F4-4AE3-8528-E5E6B731EC80}"/>
                </a:ext>
              </a:extLst>
            </p:cNvPr>
            <p:cNvSpPr/>
            <p:nvPr/>
          </p:nvSpPr>
          <p:spPr>
            <a:xfrm>
              <a:off x="1863865" y="3811350"/>
              <a:ext cx="1707420" cy="903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468D38-C9A3-4847-8A3D-E865F6F95B30}"/>
                </a:ext>
              </a:extLst>
            </p:cNvPr>
            <p:cNvSpPr/>
            <p:nvPr/>
          </p:nvSpPr>
          <p:spPr>
            <a:xfrm>
              <a:off x="1790113" y="5054575"/>
              <a:ext cx="1854925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900" dirty="0"/>
                <a:t>If a station wants to transmit, it sends a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EBBB9E-2875-4AC7-B1F6-76A5E39CC9EF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2717575" y="4715180"/>
              <a:ext cx="0" cy="339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321D2-B2D3-B341-AAB8-20C1CE74D79F}"/>
              </a:ext>
            </a:extLst>
          </p:cNvPr>
          <p:cNvGrpSpPr/>
          <p:nvPr/>
        </p:nvGrpSpPr>
        <p:grpSpPr>
          <a:xfrm>
            <a:off x="2637321" y="3811350"/>
            <a:ext cx="4032548" cy="2315202"/>
            <a:chOff x="2637321" y="3811350"/>
            <a:chExt cx="4032548" cy="23152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E9C8A-7539-4798-9199-591C7638449A}"/>
                </a:ext>
              </a:extLst>
            </p:cNvPr>
            <p:cNvSpPr/>
            <p:nvPr/>
          </p:nvSpPr>
          <p:spPr>
            <a:xfrm>
              <a:off x="2637321" y="3811350"/>
              <a:ext cx="4032548" cy="903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D61E17-E8CF-42F6-AD81-1F961320333B}"/>
                </a:ext>
              </a:extLst>
            </p:cNvPr>
            <p:cNvSpPr/>
            <p:nvPr/>
          </p:nvSpPr>
          <p:spPr>
            <a:xfrm>
              <a:off x="3726133" y="5054575"/>
              <a:ext cx="1854925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900" dirty="0"/>
                <a:t>Stations transmit their frames in order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3068ED-75E6-4F96-A118-FBFB02EB2C02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H="1" flipV="1">
              <a:off x="4653595" y="4715181"/>
              <a:ext cx="1" cy="339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6AC3A5-BAD7-4836-B785-82CED2946ED1}"/>
              </a:ext>
            </a:extLst>
          </p:cNvPr>
          <p:cNvSpPr/>
          <p:nvPr/>
        </p:nvSpPr>
        <p:spPr>
          <a:xfrm>
            <a:off x="8036389" y="316036"/>
            <a:ext cx="3816002" cy="10719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What is the efficiency of this protocol?</a:t>
            </a:r>
            <a:endParaRPr lang="LID4096" sz="2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D157E6-51B2-1345-91E2-14F6C200FC71}"/>
              </a:ext>
            </a:extLst>
          </p:cNvPr>
          <p:cNvGrpSpPr/>
          <p:nvPr/>
        </p:nvGrpSpPr>
        <p:grpSpPr>
          <a:xfrm>
            <a:off x="6673174" y="3603753"/>
            <a:ext cx="3219310" cy="980982"/>
            <a:chOff x="6673174" y="3603753"/>
            <a:chExt cx="3219310" cy="9809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E5325C-6DD6-4449-935A-B71BED1495D0}"/>
                </a:ext>
              </a:extLst>
            </p:cNvPr>
            <p:cNvSpPr/>
            <p:nvPr/>
          </p:nvSpPr>
          <p:spPr>
            <a:xfrm>
              <a:off x="7990111" y="394475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0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3204F0-F7BA-614F-B661-8EC22E811C3F}"/>
                </a:ext>
              </a:extLst>
            </p:cNvPr>
            <p:cNvSpPr/>
            <p:nvPr/>
          </p:nvSpPr>
          <p:spPr>
            <a:xfrm>
              <a:off x="6674345" y="394623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C7240B-AC92-6745-B991-1924C456DC94}"/>
                </a:ext>
              </a:extLst>
            </p:cNvPr>
            <p:cNvSpPr/>
            <p:nvPr/>
          </p:nvSpPr>
          <p:spPr>
            <a:xfrm>
              <a:off x="7005421" y="394475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600C1D-759F-6A48-B13E-7937C550A447}"/>
                </a:ext>
              </a:extLst>
            </p:cNvPr>
            <p:cNvSpPr/>
            <p:nvPr/>
          </p:nvSpPr>
          <p:spPr>
            <a:xfrm>
              <a:off x="7332228" y="394623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E06718-AEDC-B846-B53E-BC1484BF0F8F}"/>
                </a:ext>
              </a:extLst>
            </p:cNvPr>
            <p:cNvSpPr/>
            <p:nvPr/>
          </p:nvSpPr>
          <p:spPr>
            <a:xfrm>
              <a:off x="7663304" y="394475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D65DD7-FFD7-EF4B-B0A0-242D560B7A86}"/>
                </a:ext>
              </a:extLst>
            </p:cNvPr>
            <p:cNvSpPr/>
            <p:nvPr/>
          </p:nvSpPr>
          <p:spPr>
            <a:xfrm>
              <a:off x="7988940" y="3603753"/>
              <a:ext cx="1902373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0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1DD421-48DF-4245-ABB5-D7E4D431906B}"/>
                </a:ext>
              </a:extLst>
            </p:cNvPr>
            <p:cNvSpPr/>
            <p:nvPr/>
          </p:nvSpPr>
          <p:spPr>
            <a:xfrm>
              <a:off x="6673174" y="3604429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FFD9A3F-A611-7C44-960C-F5F47F86027B}"/>
                </a:ext>
              </a:extLst>
            </p:cNvPr>
            <p:cNvSpPr/>
            <p:nvPr/>
          </p:nvSpPr>
          <p:spPr>
            <a:xfrm>
              <a:off x="7004250" y="3603753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2407D9-FC50-384D-950C-A746AD16DFF0}"/>
                </a:ext>
              </a:extLst>
            </p:cNvPr>
            <p:cNvSpPr/>
            <p:nvPr/>
          </p:nvSpPr>
          <p:spPr>
            <a:xfrm>
              <a:off x="7331057" y="3604429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1A3C81-70A3-5345-A2A2-842C184373B5}"/>
                </a:ext>
              </a:extLst>
            </p:cNvPr>
            <p:cNvSpPr/>
            <p:nvPr/>
          </p:nvSpPr>
          <p:spPr>
            <a:xfrm>
              <a:off x="7662133" y="3603753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603B55A-55CA-8842-8F1E-0BA6772D7328}"/>
              </a:ext>
            </a:extLst>
          </p:cNvPr>
          <p:cNvGrpSpPr/>
          <p:nvPr/>
        </p:nvGrpSpPr>
        <p:grpSpPr>
          <a:xfrm>
            <a:off x="2694223" y="3603076"/>
            <a:ext cx="3890783" cy="981660"/>
            <a:chOff x="2694223" y="3603076"/>
            <a:chExt cx="3890783" cy="9816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350AC4-3FF1-544D-BFFE-6AA7809C2209}"/>
                </a:ext>
              </a:extLst>
            </p:cNvPr>
            <p:cNvSpPr/>
            <p:nvPr/>
          </p:nvSpPr>
          <p:spPr>
            <a:xfrm>
              <a:off x="4682633" y="394623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3</a:t>
              </a:r>
              <a:endParaRPr lang="en-GB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49B0CF-537E-734A-9FD6-583ECDA1E0C4}"/>
                </a:ext>
              </a:extLst>
            </p:cNvPr>
            <p:cNvSpPr/>
            <p:nvPr/>
          </p:nvSpPr>
          <p:spPr>
            <a:xfrm>
              <a:off x="2695394" y="3943273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1</a:t>
              </a:r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FA1DE7-A250-CD4B-BECB-5D600F6B827F}"/>
                </a:ext>
              </a:extLst>
            </p:cNvPr>
            <p:cNvSpPr/>
            <p:nvPr/>
          </p:nvSpPr>
          <p:spPr>
            <a:xfrm>
              <a:off x="4681462" y="3604429"/>
              <a:ext cx="1902373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3</a:t>
              </a:r>
              <a:endParaRPr lang="en-GB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8585D3-21B4-AB44-BB74-54EF993EB0BC}"/>
                </a:ext>
              </a:extLst>
            </p:cNvPr>
            <p:cNvSpPr/>
            <p:nvPr/>
          </p:nvSpPr>
          <p:spPr>
            <a:xfrm>
              <a:off x="2694223" y="3603076"/>
              <a:ext cx="1902373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from 1</a:t>
              </a:r>
              <a:endParaRPr lang="en-GB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02EC0-94B8-C244-B6DD-D5AFE6E5BCE7}"/>
              </a:ext>
            </a:extLst>
          </p:cNvPr>
          <p:cNvGrpSpPr/>
          <p:nvPr/>
        </p:nvGrpSpPr>
        <p:grpSpPr>
          <a:xfrm>
            <a:off x="1376325" y="3602400"/>
            <a:ext cx="1231868" cy="979376"/>
            <a:chOff x="1376325" y="3602400"/>
            <a:chExt cx="1231868" cy="9793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A7CF3A-E5C6-3640-9502-5FD9FD312B14}"/>
                </a:ext>
              </a:extLst>
            </p:cNvPr>
            <p:cNvSpPr/>
            <p:nvPr/>
          </p:nvSpPr>
          <p:spPr>
            <a:xfrm>
              <a:off x="1377496" y="394327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A794FB-C87D-5841-8F38-D3BF150F690E}"/>
                </a:ext>
              </a:extLst>
            </p:cNvPr>
            <p:cNvSpPr/>
            <p:nvPr/>
          </p:nvSpPr>
          <p:spPr>
            <a:xfrm>
              <a:off x="1708572" y="394179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03C33B-B5CA-5442-B70F-9CA90BB4D350}"/>
                </a:ext>
              </a:extLst>
            </p:cNvPr>
            <p:cNvSpPr/>
            <p:nvPr/>
          </p:nvSpPr>
          <p:spPr>
            <a:xfrm>
              <a:off x="2035379" y="3943273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770454-D3DA-E94A-981D-EB200DC28F9E}"/>
                </a:ext>
              </a:extLst>
            </p:cNvPr>
            <p:cNvSpPr/>
            <p:nvPr/>
          </p:nvSpPr>
          <p:spPr>
            <a:xfrm>
              <a:off x="2366455" y="3941794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8B831F6-DA10-1E46-A8AC-28AE42AE52D2}"/>
                </a:ext>
              </a:extLst>
            </p:cNvPr>
            <p:cNvSpPr/>
            <p:nvPr/>
          </p:nvSpPr>
          <p:spPr>
            <a:xfrm>
              <a:off x="1376325" y="3603076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270CBA-C954-6F48-B34B-5A79713DEC33}"/>
                </a:ext>
              </a:extLst>
            </p:cNvPr>
            <p:cNvSpPr/>
            <p:nvPr/>
          </p:nvSpPr>
          <p:spPr>
            <a:xfrm>
              <a:off x="1707401" y="3602400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93B51F9-5852-8041-8104-76A2CB105E7F}"/>
                </a:ext>
              </a:extLst>
            </p:cNvPr>
            <p:cNvSpPr/>
            <p:nvPr/>
          </p:nvSpPr>
          <p:spPr>
            <a:xfrm>
              <a:off x="2034208" y="3603076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103C16-2E60-D041-B717-4D10B6A4A94D}"/>
                </a:ext>
              </a:extLst>
            </p:cNvPr>
            <p:cNvSpPr/>
            <p:nvPr/>
          </p:nvSpPr>
          <p:spPr>
            <a:xfrm>
              <a:off x="2365284" y="3602400"/>
              <a:ext cx="241738" cy="2919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AC4832-072E-E246-B4CF-670504224393}"/>
              </a:ext>
            </a:extLst>
          </p:cNvPr>
          <p:cNvGrpSpPr/>
          <p:nvPr/>
        </p:nvGrpSpPr>
        <p:grpSpPr>
          <a:xfrm>
            <a:off x="5864857" y="4716548"/>
            <a:ext cx="1854925" cy="1411371"/>
            <a:chOff x="5864857" y="4716548"/>
            <a:chExt cx="1854925" cy="141137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BF03DCB-517B-3B43-B135-2800C0E46600}"/>
                </a:ext>
              </a:extLst>
            </p:cNvPr>
            <p:cNvSpPr/>
            <p:nvPr/>
          </p:nvSpPr>
          <p:spPr>
            <a:xfrm>
              <a:off x="5864857" y="5055942"/>
              <a:ext cx="1854925" cy="10719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900" dirty="0"/>
                <a:t>Contention slot takes 1 time unit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9275E1A-3438-454E-A727-33F1D2C6B4EA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6792319" y="4716548"/>
              <a:ext cx="1" cy="339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9C0AA8-CBDA-3F43-ADFD-63624866A90A}"/>
              </a:ext>
            </a:extLst>
          </p:cNvPr>
          <p:cNvGrpSpPr/>
          <p:nvPr/>
        </p:nvGrpSpPr>
        <p:grpSpPr>
          <a:xfrm>
            <a:off x="8036388" y="4715180"/>
            <a:ext cx="1854925" cy="1411371"/>
            <a:chOff x="8036388" y="4715180"/>
            <a:chExt cx="1854925" cy="1411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585D-08F0-8A42-9FE6-28F0076B1A98}"/>
                    </a:ext>
                  </a:extLst>
                </p:cNvPr>
                <p:cNvSpPr/>
                <p:nvPr/>
              </p:nvSpPr>
              <p:spPr>
                <a:xfrm>
                  <a:off x="8036388" y="5054574"/>
                  <a:ext cx="1854925" cy="10719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sz="1900" dirty="0"/>
                    <a:t>Sending frame takes </a:t>
                  </a:r>
                  <a14:m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1900" dirty="0"/>
                    <a:t> contention slots</a:t>
                  </a: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FA585D-08F0-8A42-9FE6-28F0076B1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388" y="5054574"/>
                  <a:ext cx="1854925" cy="1071977"/>
                </a:xfrm>
                <a:prstGeom prst="rect">
                  <a:avLst/>
                </a:prstGeom>
                <a:blipFill>
                  <a:blip r:embed="rId3"/>
                  <a:stretch>
                    <a:fillRect b="-229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245270E-C166-D946-94DE-3A4D2002A4C8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H="1" flipV="1">
              <a:off x="8963850" y="4715180"/>
              <a:ext cx="1" cy="339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3878990-1A98-4145-8C39-00A57313B6DB}"/>
              </a:ext>
            </a:extLst>
          </p:cNvPr>
          <p:cNvGrpSpPr/>
          <p:nvPr/>
        </p:nvGrpSpPr>
        <p:grpSpPr>
          <a:xfrm>
            <a:off x="5864857" y="1496544"/>
            <a:ext cx="6368111" cy="1998679"/>
            <a:chOff x="5864857" y="1496544"/>
            <a:chExt cx="6368111" cy="1998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542E1C-1C69-BD4C-A243-7379D6FC2E38}"/>
                    </a:ext>
                  </a:extLst>
                </p:cNvPr>
                <p:cNvSpPr txBox="1"/>
                <p:nvPr/>
              </p:nvSpPr>
              <p:spPr>
                <a:xfrm>
                  <a:off x="8947333" y="1496544"/>
                  <a:ext cx="3285635" cy="1574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0" dirty="0"/>
                    <a:t>With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800" b="0" dirty="0"/>
                    <a:t> stations,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a14:m>
                  <a:endParaRPr lang="en-US" sz="2800" b="0" dirty="0"/>
                </a:p>
                <a:p>
                  <a:r>
                    <a:rPr lang="en-NL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2542E1C-1C69-BD4C-A243-7379D6FC2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333" y="1496544"/>
                  <a:ext cx="3285635" cy="1574662"/>
                </a:xfrm>
                <a:prstGeom prst="rect">
                  <a:avLst/>
                </a:prstGeom>
                <a:blipFill>
                  <a:blip r:embed="rId4"/>
                  <a:stretch>
                    <a:fillRect l="-3846" t="-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7319D84-D17D-FA49-9081-B847E036485B}"/>
                    </a:ext>
                  </a:extLst>
                </p:cNvPr>
                <p:cNvSpPr/>
                <p:nvPr/>
              </p:nvSpPr>
              <p:spPr>
                <a:xfrm>
                  <a:off x="5864857" y="2765780"/>
                  <a:ext cx="6164953" cy="72944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sz="1900" dirty="0"/>
                    <a:t>Efficiency increases if frame size increases/contention slot size decreases (</a:t>
                  </a:r>
                  <a14:m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1900" dirty="0"/>
                    <a:t> increases)</a:t>
                  </a: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7319D84-D17D-FA49-9081-B847E0364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857" y="2765780"/>
                  <a:ext cx="6164953" cy="729443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E5DDA-B6EB-2893-78B0-1A00D435D6E2}"/>
                  </a:ext>
                </a:extLst>
              </p:cNvPr>
              <p:cNvSpPr txBox="1"/>
              <p:nvPr/>
            </p:nvSpPr>
            <p:spPr>
              <a:xfrm>
                <a:off x="9958346" y="4243576"/>
                <a:ext cx="2249164" cy="943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EE5DDA-B6EB-2893-78B0-1A00D435D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346" y="4243576"/>
                <a:ext cx="2249164" cy="943207"/>
              </a:xfrm>
              <a:prstGeom prst="rect">
                <a:avLst/>
              </a:prstGeom>
              <a:blipFill>
                <a:blip r:embed="rId6"/>
                <a:stretch>
                  <a:fillRect t="-1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A9A6-00F0-4571-84E0-E0243D6C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5000-58EC-4B2E-98E5-055720F5F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i="1" dirty="0"/>
              <a:t>collision-free </a:t>
            </a:r>
            <a:r>
              <a:rPr lang="en-US" dirty="0"/>
              <a:t>protocol.</a:t>
            </a:r>
          </a:p>
          <a:p>
            <a:pPr marL="0" indent="0">
              <a:buNone/>
            </a:pPr>
            <a:r>
              <a:rPr lang="en-US" dirty="0"/>
              <a:t>Similar to the basic bit-map protocol.</a:t>
            </a:r>
          </a:p>
          <a:p>
            <a:pPr marL="0" indent="0">
              <a:buNone/>
            </a:pPr>
            <a:r>
              <a:rPr lang="en-US" dirty="0"/>
              <a:t>All stations send in a predefined order.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06468-9D7B-4DE8-B448-279C790B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654DC-156A-44D5-98F7-1A3C3244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88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B1BFD-3996-477C-BE36-8DFCCB298FC6}"/>
              </a:ext>
            </a:extLst>
          </p:cNvPr>
          <p:cNvSpPr/>
          <p:nvPr/>
        </p:nvSpPr>
        <p:spPr>
          <a:xfrm>
            <a:off x="3825241" y="679451"/>
            <a:ext cx="5486468" cy="7945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Station with token is allowed to send frame, pass on token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06983-B616-B94D-A606-F618C8DD0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56" y="4760191"/>
            <a:ext cx="909484" cy="909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048873-0B0B-EF47-8D43-8666E1FD9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20" y="4199802"/>
            <a:ext cx="909484" cy="909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5E5D3A-EDD3-2748-848A-630C6F784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20" y="2878838"/>
            <a:ext cx="909484" cy="909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0C78B0-98DD-FF48-9359-A83DFA1B9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77" y="2223404"/>
            <a:ext cx="909484" cy="9094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083DCB-C41C-194E-A670-237901B37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6" y="2878838"/>
            <a:ext cx="909484" cy="9094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D02BA5-3D77-E34E-A43B-B3A0C302E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6" y="4143287"/>
            <a:ext cx="909484" cy="90948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741DA4-03C8-4B4D-93B4-2432F7625C20}"/>
              </a:ext>
            </a:extLst>
          </p:cNvPr>
          <p:cNvCxnSpPr/>
          <p:nvPr/>
        </p:nvCxnSpPr>
        <p:spPr>
          <a:xfrm>
            <a:off x="8711104" y="5052771"/>
            <a:ext cx="301952" cy="3040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5DB2E8-0AD2-334A-BB47-1E8863B0B7A4}"/>
              </a:ext>
            </a:extLst>
          </p:cNvPr>
          <p:cNvCxnSpPr/>
          <p:nvPr/>
        </p:nvCxnSpPr>
        <p:spPr>
          <a:xfrm flipV="1">
            <a:off x="9935161" y="5109286"/>
            <a:ext cx="216698" cy="239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E38B26-C745-AA40-9039-AC05A2D75EF8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V="1">
            <a:off x="10655538" y="3788322"/>
            <a:ext cx="0" cy="354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A7F6B4-27A0-C144-A609-7997CD632B0B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8256362" y="3788322"/>
            <a:ext cx="0" cy="411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FD8EF2-6611-4A43-8228-4728C3AF07ED}"/>
              </a:ext>
            </a:extLst>
          </p:cNvPr>
          <p:cNvCxnSpPr/>
          <p:nvPr/>
        </p:nvCxnSpPr>
        <p:spPr>
          <a:xfrm flipH="1" flipV="1">
            <a:off x="10050780" y="2956560"/>
            <a:ext cx="411480" cy="251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46CEEC-B7B5-3549-A9C5-5CA50B9F2D11}"/>
              </a:ext>
            </a:extLst>
          </p:cNvPr>
          <p:cNvCxnSpPr/>
          <p:nvPr/>
        </p:nvCxnSpPr>
        <p:spPr>
          <a:xfrm flipH="1">
            <a:off x="8746145" y="2780452"/>
            <a:ext cx="219536" cy="196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0FD4B6-F3D6-DD4E-AA1F-081C7F59B4FC}"/>
              </a:ext>
            </a:extLst>
          </p:cNvPr>
          <p:cNvSpPr/>
          <p:nvPr/>
        </p:nvSpPr>
        <p:spPr>
          <a:xfrm>
            <a:off x="8489007" y="5277581"/>
            <a:ext cx="243185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T</a:t>
            </a:r>
            <a:endParaRPr lang="LID4096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5EF5F3-297B-8043-A682-EB6884D9E9AF}"/>
              </a:ext>
            </a:extLst>
          </p:cNvPr>
          <p:cNvSpPr/>
          <p:nvPr/>
        </p:nvSpPr>
        <p:spPr>
          <a:xfrm>
            <a:off x="10167994" y="5246308"/>
            <a:ext cx="243185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T</a:t>
            </a:r>
            <a:endParaRPr lang="LID4096" sz="2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460663-7766-B348-B252-A2AC129A62C7}"/>
              </a:ext>
            </a:extLst>
          </p:cNvPr>
          <p:cNvSpPr/>
          <p:nvPr/>
        </p:nvSpPr>
        <p:spPr>
          <a:xfrm>
            <a:off x="10782043" y="3872469"/>
            <a:ext cx="243185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T</a:t>
            </a:r>
            <a:endParaRPr lang="LID4096" sz="2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52FF21-4B66-F24D-A264-921442E76F33}"/>
              </a:ext>
            </a:extLst>
          </p:cNvPr>
          <p:cNvSpPr/>
          <p:nvPr/>
        </p:nvSpPr>
        <p:spPr>
          <a:xfrm>
            <a:off x="10167994" y="2683070"/>
            <a:ext cx="243185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T</a:t>
            </a:r>
            <a:endParaRPr lang="LID4096" sz="2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A7BC96-3DF6-A04C-A567-75A0B098E388}"/>
              </a:ext>
            </a:extLst>
          </p:cNvPr>
          <p:cNvSpPr/>
          <p:nvPr/>
        </p:nvSpPr>
        <p:spPr>
          <a:xfrm>
            <a:off x="8610600" y="2485276"/>
            <a:ext cx="243185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T</a:t>
            </a:r>
            <a:endParaRPr lang="LID4096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42E579-9579-6E4A-8D4D-06AF32CA45BF}"/>
              </a:ext>
            </a:extLst>
          </p:cNvPr>
          <p:cNvSpPr/>
          <p:nvPr/>
        </p:nvSpPr>
        <p:spPr>
          <a:xfrm>
            <a:off x="1187989" y="3367948"/>
            <a:ext cx="4515072" cy="425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Physical network layout need not be a 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EC6DD0-765E-0449-B07C-D641E2C5A14B}"/>
              </a:ext>
            </a:extLst>
          </p:cNvPr>
          <p:cNvGrpSpPr/>
          <p:nvPr/>
        </p:nvGrpSpPr>
        <p:grpSpPr>
          <a:xfrm>
            <a:off x="6890673" y="3895547"/>
            <a:ext cx="1226561" cy="369332"/>
            <a:chOff x="6890673" y="3895547"/>
            <a:chExt cx="1226561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7A77FE-A924-E247-94B3-43451B072E41}"/>
                </a:ext>
              </a:extLst>
            </p:cNvPr>
            <p:cNvSpPr/>
            <p:nvPr/>
          </p:nvSpPr>
          <p:spPr>
            <a:xfrm>
              <a:off x="7874049" y="3923259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2800" dirty="0"/>
                <a:t>T</a:t>
              </a:r>
              <a:endParaRPr lang="LID4096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C72B88-A812-6843-A74D-A918810138D5}"/>
                </a:ext>
              </a:extLst>
            </p:cNvPr>
            <p:cNvSpPr txBox="1"/>
            <p:nvPr/>
          </p:nvSpPr>
          <p:spPr>
            <a:xfrm>
              <a:off x="6890673" y="3895547"/>
              <a:ext cx="1011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Token </a:t>
              </a:r>
              <a:r>
                <a:rPr lang="en-NL" dirty="0">
                  <a:sym typeface="Wingdings" pitchFamily="2" charset="2"/>
                </a:rPr>
                <a:t></a:t>
              </a:r>
              <a:endParaRPr lang="en-NL" dirty="0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3D0E14-2020-934D-88E4-895C743EE8E9}"/>
              </a:ext>
            </a:extLst>
          </p:cNvPr>
          <p:cNvCxnSpPr>
            <a:cxnSpLocks/>
          </p:cNvCxnSpPr>
          <p:nvPr/>
        </p:nvCxnSpPr>
        <p:spPr>
          <a:xfrm flipV="1">
            <a:off x="8855294" y="3798267"/>
            <a:ext cx="1206373" cy="98691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34DE0-3C38-894A-96E4-EBC5C19FD015}"/>
              </a:ext>
            </a:extLst>
          </p:cNvPr>
          <p:cNvCxnSpPr>
            <a:cxnSpLocks/>
          </p:cNvCxnSpPr>
          <p:nvPr/>
        </p:nvCxnSpPr>
        <p:spPr>
          <a:xfrm flipH="1" flipV="1">
            <a:off x="8976739" y="3730057"/>
            <a:ext cx="1129561" cy="96243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E43D7-D2C6-264F-BD0A-B883F8386240}"/>
              </a:ext>
            </a:extLst>
          </p:cNvPr>
          <p:cNvGrpSpPr/>
          <p:nvPr/>
        </p:nvGrpSpPr>
        <p:grpSpPr>
          <a:xfrm>
            <a:off x="559765" y="4143287"/>
            <a:ext cx="6236412" cy="2018219"/>
            <a:chOff x="588690" y="3757846"/>
            <a:chExt cx="6236412" cy="20182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1CB301-0DB0-694C-9028-B99C91728B26}"/>
                </a:ext>
              </a:extLst>
            </p:cNvPr>
            <p:cNvGrpSpPr/>
            <p:nvPr/>
          </p:nvGrpSpPr>
          <p:grpSpPr>
            <a:xfrm>
              <a:off x="588690" y="3757846"/>
              <a:ext cx="6236412" cy="1262821"/>
              <a:chOff x="1969430" y="3550411"/>
              <a:chExt cx="8253140" cy="1671191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3D34B5E-F7A8-0B47-A66B-CE127BAD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4429" y="3554346"/>
                <a:ext cx="803703" cy="103874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7503036-6661-9B4E-830F-2D2078502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5215" y="3554346"/>
                <a:ext cx="803703" cy="103874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781BD31-C9CD-D844-9BC5-DC52D5D5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1" y="3554346"/>
                <a:ext cx="803703" cy="103874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30A7ACC-5DFC-AC4D-9ABA-2802DD1EB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6788" y="3554346"/>
                <a:ext cx="803703" cy="1038749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4A18D6-C482-7249-B323-DBB9A3E18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9430" y="5221601"/>
                <a:ext cx="825314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4B1573-CCB5-A44D-B39D-89D797C1C5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4747" y="4593095"/>
                <a:ext cx="0" cy="62850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30161D1-64A1-8B45-906F-DC4A4A17D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8841" y="4593095"/>
                <a:ext cx="0" cy="62850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EFC63C8-9EC5-5445-A3FE-A8B3C32FF8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9627" y="4593095"/>
                <a:ext cx="0" cy="62850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50AAD5A-F4D2-7641-BAE1-3F2283769A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4500" y="4593095"/>
                <a:ext cx="0" cy="62850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AFABE2E-A609-6648-AF27-5472B420F35C}"/>
                  </a:ext>
                </a:extLst>
              </p:cNvPr>
              <p:cNvSpPr txBox="1"/>
              <p:nvPr/>
            </p:nvSpPr>
            <p:spPr>
              <a:xfrm>
                <a:off x="2572860" y="3550411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A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855853B-5F75-AE45-87BD-EAB52885C476}"/>
                  </a:ext>
                </a:extLst>
              </p:cNvPr>
              <p:cNvSpPr txBox="1"/>
              <p:nvPr/>
            </p:nvSpPr>
            <p:spPr>
              <a:xfrm>
                <a:off x="4164803" y="3550411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DC1364-655E-CF4C-8A18-0A07E48948FE}"/>
                  </a:ext>
                </a:extLst>
              </p:cNvPr>
              <p:cNvSpPr txBox="1"/>
              <p:nvPr/>
            </p:nvSpPr>
            <p:spPr>
              <a:xfrm>
                <a:off x="5756746" y="355041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90B13F-FB44-F34D-B1B9-7C81041273EF}"/>
                  </a:ext>
                </a:extLst>
              </p:cNvPr>
              <p:cNvSpPr txBox="1"/>
              <p:nvPr/>
            </p:nvSpPr>
            <p:spPr>
              <a:xfrm>
                <a:off x="7339071" y="3550411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D</a:t>
                </a: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186A3C8-FD9C-6F44-B016-91DAAF152A6A}"/>
                </a:ext>
              </a:extLst>
            </p:cNvPr>
            <p:cNvSpPr/>
            <p:nvPr/>
          </p:nvSpPr>
          <p:spPr>
            <a:xfrm>
              <a:off x="1650605" y="5229263"/>
              <a:ext cx="3521101" cy="440412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1DD946-E1B5-DE45-9958-9F23B67A6352}"/>
                </a:ext>
              </a:extLst>
            </p:cNvPr>
            <p:cNvSpPr/>
            <p:nvPr/>
          </p:nvSpPr>
          <p:spPr>
            <a:xfrm>
              <a:off x="2042223" y="5103264"/>
              <a:ext cx="243185" cy="2431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2800" dirty="0"/>
                <a:t>T</a:t>
              </a:r>
              <a:endParaRPr lang="LID4096" sz="2800" dirty="0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E044EA38-EF2F-024A-809F-DBA401CC5C98}"/>
                </a:ext>
              </a:extLst>
            </p:cNvPr>
            <p:cNvSpPr/>
            <p:nvPr/>
          </p:nvSpPr>
          <p:spPr>
            <a:xfrm rot="5400000">
              <a:off x="2662695" y="5137204"/>
              <a:ext cx="207790" cy="179129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EA3E7B18-5B52-ED4B-85B7-5C440CFEAF37}"/>
                </a:ext>
              </a:extLst>
            </p:cNvPr>
            <p:cNvSpPr/>
            <p:nvPr/>
          </p:nvSpPr>
          <p:spPr>
            <a:xfrm rot="16200000">
              <a:off x="3845141" y="5582605"/>
              <a:ext cx="207790" cy="179129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ADB6890-F05E-7648-8BB6-971B47243CA1}"/>
              </a:ext>
            </a:extLst>
          </p:cNvPr>
          <p:cNvSpPr/>
          <p:nvPr/>
        </p:nvSpPr>
        <p:spPr>
          <a:xfrm>
            <a:off x="9467798" y="674513"/>
            <a:ext cx="2609331" cy="13194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What is the efficiency of this protocol?</a:t>
            </a:r>
            <a:endParaRPr lang="LID4096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F1004-55A5-D74C-8FE0-AD939D5AEC24}"/>
              </a:ext>
            </a:extLst>
          </p:cNvPr>
          <p:cNvSpPr/>
          <p:nvPr/>
        </p:nvSpPr>
        <p:spPr>
          <a:xfrm>
            <a:off x="8721015" y="4480619"/>
            <a:ext cx="687387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CB482-1217-3140-BACA-9093D9941562}"/>
              </a:ext>
            </a:extLst>
          </p:cNvPr>
          <p:cNvSpPr/>
          <p:nvPr/>
        </p:nvSpPr>
        <p:spPr>
          <a:xfrm>
            <a:off x="9697169" y="4421955"/>
            <a:ext cx="687387" cy="2431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2800" dirty="0"/>
              <a:t>M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1585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9" grpId="0" animBg="1"/>
      <p:bldP spid="44" grpId="0" animBg="1"/>
      <p:bldP spid="47" grpId="0" animBg="1"/>
      <p:bldP spid="49" grpId="0" animBg="1"/>
      <p:bldP spid="70" grpId="0" animBg="1"/>
      <p:bldP spid="36" grpId="0" animBg="1"/>
      <p:bldP spid="4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53423-C361-4EC4-8006-6B49E48B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countdown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6A623-94A6-441A-8F43-0F43D064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FCF03-DC8D-46E2-AE4D-069A7BD8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89</a:t>
            </a:fld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778DA-FAD7-4D14-B56B-78333EF55F02}"/>
              </a:ext>
            </a:extLst>
          </p:cNvPr>
          <p:cNvSpPr/>
          <p:nvPr/>
        </p:nvSpPr>
        <p:spPr>
          <a:xfrm>
            <a:off x="5277062" y="520237"/>
            <a:ext cx="3325375" cy="9002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Q: What is the trade-off these protocols make?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3FF49-9770-4629-8F9D-78E86C6C1933}"/>
                  </a:ext>
                </a:extLst>
              </p:cNvPr>
              <p:cNvSpPr/>
              <p:nvPr/>
            </p:nvSpPr>
            <p:spPr>
              <a:xfrm>
                <a:off x="8750858" y="520237"/>
                <a:ext cx="3262326" cy="13255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55000" lnSpcReduction="20000"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480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sz="4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overhead,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3FF49-9770-4629-8F9D-78E86C6C1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8" y="520237"/>
                <a:ext cx="3262326" cy="1325563"/>
              </a:xfrm>
              <a:prstGeom prst="rect">
                <a:avLst/>
              </a:prstGeom>
              <a:blipFill>
                <a:blip r:embed="rId3"/>
                <a:stretch>
                  <a:fillRect t="-4673" b="-28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79D353EA-DB1C-A742-9381-7FCAAB13961D}"/>
              </a:ext>
            </a:extLst>
          </p:cNvPr>
          <p:cNvSpPr/>
          <p:nvPr/>
        </p:nvSpPr>
        <p:spPr>
          <a:xfrm>
            <a:off x="6439011" y="4719389"/>
            <a:ext cx="1902373" cy="6385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</a:t>
            </a:r>
            <a:endParaRPr lang="en-GB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98D6211-52CB-1C4F-B3C1-3D40827071AC}"/>
              </a:ext>
            </a:extLst>
          </p:cNvPr>
          <p:cNvGrpSpPr/>
          <p:nvPr/>
        </p:nvGrpSpPr>
        <p:grpSpPr>
          <a:xfrm>
            <a:off x="5784181" y="3358939"/>
            <a:ext cx="249060" cy="2661526"/>
            <a:chOff x="5784181" y="3358939"/>
            <a:chExt cx="249060" cy="26615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CC7C08-9A39-EF48-BDE1-48D69CFC3393}"/>
                </a:ext>
              </a:extLst>
            </p:cNvPr>
            <p:cNvSpPr/>
            <p:nvPr/>
          </p:nvSpPr>
          <p:spPr>
            <a:xfrm>
              <a:off x="5786523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60BA20-99A0-B142-9EA3-2F179C3CE5C4}"/>
                </a:ext>
              </a:extLst>
            </p:cNvPr>
            <p:cNvSpPr/>
            <p:nvPr/>
          </p:nvSpPr>
          <p:spPr>
            <a:xfrm>
              <a:off x="5784181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FA6A28-7B13-1242-A94D-5CB4C4C4B744}"/>
                </a:ext>
              </a:extLst>
            </p:cNvPr>
            <p:cNvSpPr/>
            <p:nvPr/>
          </p:nvSpPr>
          <p:spPr>
            <a:xfrm>
              <a:off x="5784181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A18F32-A7C0-404A-B2B6-372FAC39232E}"/>
                </a:ext>
              </a:extLst>
            </p:cNvPr>
            <p:cNvSpPr/>
            <p:nvPr/>
          </p:nvSpPr>
          <p:spPr>
            <a:xfrm>
              <a:off x="5791503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9BB8263-6D42-5949-BD4F-FD409B7F83A4}"/>
              </a:ext>
            </a:extLst>
          </p:cNvPr>
          <p:cNvGrpSpPr/>
          <p:nvPr/>
        </p:nvGrpSpPr>
        <p:grpSpPr>
          <a:xfrm>
            <a:off x="6115257" y="3358939"/>
            <a:ext cx="249060" cy="2661526"/>
            <a:chOff x="6115257" y="3358939"/>
            <a:chExt cx="249060" cy="266152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432D4A-6ED6-C141-946F-3BB28AFAB5B6}"/>
                </a:ext>
              </a:extLst>
            </p:cNvPr>
            <p:cNvSpPr/>
            <p:nvPr/>
          </p:nvSpPr>
          <p:spPr>
            <a:xfrm>
              <a:off x="6117599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2CE80A-9DF0-D241-A1CC-EF777B765822}"/>
                </a:ext>
              </a:extLst>
            </p:cNvPr>
            <p:cNvSpPr/>
            <p:nvPr/>
          </p:nvSpPr>
          <p:spPr>
            <a:xfrm>
              <a:off x="6115257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AD5FAFD-C5F6-3949-947C-E04233BACD34}"/>
                </a:ext>
              </a:extLst>
            </p:cNvPr>
            <p:cNvSpPr/>
            <p:nvPr/>
          </p:nvSpPr>
          <p:spPr>
            <a:xfrm>
              <a:off x="6115257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6596E40-2FDD-A34D-AC71-EFA5F9C1ED1A}"/>
                </a:ext>
              </a:extLst>
            </p:cNvPr>
            <p:cNvSpPr/>
            <p:nvPr/>
          </p:nvSpPr>
          <p:spPr>
            <a:xfrm>
              <a:off x="6122579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A33FEDE-AD93-3E45-8BBA-003CF8A16418}"/>
              </a:ext>
            </a:extLst>
          </p:cNvPr>
          <p:cNvSpPr/>
          <p:nvPr/>
        </p:nvSpPr>
        <p:spPr>
          <a:xfrm>
            <a:off x="3830348" y="5381962"/>
            <a:ext cx="1902373" cy="6385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</a:t>
            </a:r>
            <a:endParaRPr lang="en-GB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E0ECA1-95AE-2D48-BFA6-C9EB08A16C1A}"/>
              </a:ext>
            </a:extLst>
          </p:cNvPr>
          <p:cNvGrpSpPr/>
          <p:nvPr/>
        </p:nvGrpSpPr>
        <p:grpSpPr>
          <a:xfrm>
            <a:off x="3165854" y="3358939"/>
            <a:ext cx="249060" cy="2661526"/>
            <a:chOff x="3165854" y="3358939"/>
            <a:chExt cx="249060" cy="26615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320DA5-8176-F548-B895-D031D2117085}"/>
                </a:ext>
              </a:extLst>
            </p:cNvPr>
            <p:cNvSpPr/>
            <p:nvPr/>
          </p:nvSpPr>
          <p:spPr>
            <a:xfrm>
              <a:off x="3168196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2BC5B-2336-AB45-BF00-7C3CF8CBA99B}"/>
                </a:ext>
              </a:extLst>
            </p:cNvPr>
            <p:cNvSpPr/>
            <p:nvPr/>
          </p:nvSpPr>
          <p:spPr>
            <a:xfrm>
              <a:off x="3165854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F55846F-E0DF-ED47-958F-65279888BBAE}"/>
                </a:ext>
              </a:extLst>
            </p:cNvPr>
            <p:cNvSpPr/>
            <p:nvPr/>
          </p:nvSpPr>
          <p:spPr>
            <a:xfrm>
              <a:off x="3165854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18CB56-AAF8-2241-ABFB-877D3678D4BF}"/>
                </a:ext>
              </a:extLst>
            </p:cNvPr>
            <p:cNvSpPr/>
            <p:nvPr/>
          </p:nvSpPr>
          <p:spPr>
            <a:xfrm>
              <a:off x="3173176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48127B-DFAE-3A45-B1D7-1BDE0B39E207}"/>
              </a:ext>
            </a:extLst>
          </p:cNvPr>
          <p:cNvGrpSpPr/>
          <p:nvPr/>
        </p:nvGrpSpPr>
        <p:grpSpPr>
          <a:xfrm>
            <a:off x="3496930" y="3358939"/>
            <a:ext cx="249060" cy="2661526"/>
            <a:chOff x="3496930" y="3358939"/>
            <a:chExt cx="249060" cy="266152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86F493-B027-1448-B1FE-569097376C12}"/>
                </a:ext>
              </a:extLst>
            </p:cNvPr>
            <p:cNvSpPr/>
            <p:nvPr/>
          </p:nvSpPr>
          <p:spPr>
            <a:xfrm>
              <a:off x="3499272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6CEE1FD-FE5B-1147-BCA8-2440BF07B3A8}"/>
                </a:ext>
              </a:extLst>
            </p:cNvPr>
            <p:cNvSpPr/>
            <p:nvPr/>
          </p:nvSpPr>
          <p:spPr>
            <a:xfrm>
              <a:off x="3496930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576E90A-836B-EA4D-8760-C2966E42177C}"/>
                </a:ext>
              </a:extLst>
            </p:cNvPr>
            <p:cNvSpPr/>
            <p:nvPr/>
          </p:nvSpPr>
          <p:spPr>
            <a:xfrm>
              <a:off x="3496930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902FE4-672D-C444-B024-0C00ED1EA98E}"/>
                </a:ext>
              </a:extLst>
            </p:cNvPr>
            <p:cNvSpPr/>
            <p:nvPr/>
          </p:nvSpPr>
          <p:spPr>
            <a:xfrm>
              <a:off x="3504252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B98888-EC72-0244-99FF-F88497D9FFA6}"/>
              </a:ext>
            </a:extLst>
          </p:cNvPr>
          <p:cNvGrpSpPr/>
          <p:nvPr/>
        </p:nvGrpSpPr>
        <p:grpSpPr>
          <a:xfrm>
            <a:off x="1427674" y="3493524"/>
            <a:ext cx="1444498" cy="2392355"/>
            <a:chOff x="1427674" y="3493524"/>
            <a:chExt cx="1444498" cy="23923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E8C7CF-9588-DA44-8859-5D6B3BD2FF12}"/>
                </a:ext>
              </a:extLst>
            </p:cNvPr>
            <p:cNvSpPr txBox="1"/>
            <p:nvPr/>
          </p:nvSpPr>
          <p:spPr>
            <a:xfrm>
              <a:off x="1427674" y="3493524"/>
              <a:ext cx="14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Station 0 (00)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EC32926-419A-6E46-AF5E-D9A9C6A74F07}"/>
                </a:ext>
              </a:extLst>
            </p:cNvPr>
            <p:cNvSpPr txBox="1"/>
            <p:nvPr/>
          </p:nvSpPr>
          <p:spPr>
            <a:xfrm>
              <a:off x="1427674" y="4179510"/>
              <a:ext cx="14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Station 1 (01)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CF67A0C-2FAB-3844-A3B6-6210BD9B03F2}"/>
                </a:ext>
              </a:extLst>
            </p:cNvPr>
            <p:cNvSpPr txBox="1"/>
            <p:nvPr/>
          </p:nvSpPr>
          <p:spPr>
            <a:xfrm>
              <a:off x="1427674" y="4853974"/>
              <a:ext cx="14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Station 2 (10)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F22BEEA-972F-F444-8183-C536ED177D95}"/>
                </a:ext>
              </a:extLst>
            </p:cNvPr>
            <p:cNvSpPr txBox="1"/>
            <p:nvPr/>
          </p:nvSpPr>
          <p:spPr>
            <a:xfrm>
              <a:off x="1427674" y="5516547"/>
              <a:ext cx="14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Station 3 (11)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4D83967-DC33-9449-9BF9-91DD1CA70BD8}"/>
              </a:ext>
            </a:extLst>
          </p:cNvPr>
          <p:cNvSpPr txBox="1"/>
          <p:nvPr/>
        </p:nvSpPr>
        <p:spPr>
          <a:xfrm>
            <a:off x="909577" y="1733622"/>
            <a:ext cx="6480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Example: </a:t>
            </a:r>
            <a:r>
              <a:rPr lang="en-US" sz="2400" dirty="0"/>
              <a:t>Stations 0, 2, and 3 want to send a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EEB4787-475D-9345-B8A1-70106C1DD67C}"/>
              </a:ext>
            </a:extLst>
          </p:cNvPr>
          <p:cNvGrpSpPr/>
          <p:nvPr/>
        </p:nvGrpSpPr>
        <p:grpSpPr>
          <a:xfrm>
            <a:off x="8412460" y="3358939"/>
            <a:ext cx="2559545" cy="2661526"/>
            <a:chOff x="8412460" y="3358939"/>
            <a:chExt cx="2559545" cy="266152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1A234C-7A5E-C14D-BEC1-1708A2651C14}"/>
                </a:ext>
              </a:extLst>
            </p:cNvPr>
            <p:cNvSpPr/>
            <p:nvPr/>
          </p:nvSpPr>
          <p:spPr>
            <a:xfrm>
              <a:off x="9069632" y="3358939"/>
              <a:ext cx="1902373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</a:t>
              </a:r>
              <a:endParaRPr lang="en-GB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8BFDC66-5823-E046-88B1-878EA74C2711}"/>
                </a:ext>
              </a:extLst>
            </p:cNvPr>
            <p:cNvSpPr/>
            <p:nvPr/>
          </p:nvSpPr>
          <p:spPr>
            <a:xfrm>
              <a:off x="8414802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79ED6E-A9B1-A54B-A731-95FE0DC09F8B}"/>
                </a:ext>
              </a:extLst>
            </p:cNvPr>
            <p:cNvSpPr/>
            <p:nvPr/>
          </p:nvSpPr>
          <p:spPr>
            <a:xfrm>
              <a:off x="8745878" y="335893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2644F65-5605-9649-A983-174509E6A6E9}"/>
                </a:ext>
              </a:extLst>
            </p:cNvPr>
            <p:cNvSpPr/>
            <p:nvPr/>
          </p:nvSpPr>
          <p:spPr>
            <a:xfrm>
              <a:off x="8412460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97A4613-F3CE-A840-938E-BED6E508A4F8}"/>
                </a:ext>
              </a:extLst>
            </p:cNvPr>
            <p:cNvSpPr/>
            <p:nvPr/>
          </p:nvSpPr>
          <p:spPr>
            <a:xfrm>
              <a:off x="8743536" y="4044925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6248FE-6215-874F-9844-1ECE2E78467C}"/>
                </a:ext>
              </a:extLst>
            </p:cNvPr>
            <p:cNvSpPr/>
            <p:nvPr/>
          </p:nvSpPr>
          <p:spPr>
            <a:xfrm>
              <a:off x="8412460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7F562AD-C955-7641-9256-26013B46C8C4}"/>
                </a:ext>
              </a:extLst>
            </p:cNvPr>
            <p:cNvSpPr/>
            <p:nvPr/>
          </p:nvSpPr>
          <p:spPr>
            <a:xfrm>
              <a:off x="8743536" y="4719389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7C29AA3-D102-9A4A-B792-8D19704601E4}"/>
                </a:ext>
              </a:extLst>
            </p:cNvPr>
            <p:cNvSpPr/>
            <p:nvPr/>
          </p:nvSpPr>
          <p:spPr>
            <a:xfrm>
              <a:off x="8419782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CBF9658-7A75-7446-9FA8-5AB966B14D71}"/>
                </a:ext>
              </a:extLst>
            </p:cNvPr>
            <p:cNvSpPr/>
            <p:nvPr/>
          </p:nvSpPr>
          <p:spPr>
            <a:xfrm>
              <a:off x="8750858" y="5381962"/>
              <a:ext cx="241738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AFF0D8-97FF-714A-93AA-5095E1462D16}"/>
              </a:ext>
            </a:extLst>
          </p:cNvPr>
          <p:cNvGrpSpPr/>
          <p:nvPr/>
        </p:nvGrpSpPr>
        <p:grpSpPr>
          <a:xfrm>
            <a:off x="3738668" y="4054650"/>
            <a:ext cx="1994054" cy="983991"/>
            <a:chOff x="3738668" y="4054650"/>
            <a:chExt cx="1994054" cy="983991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F4B19F0-950B-F349-87B4-0E719FFB31E2}"/>
                </a:ext>
              </a:extLst>
            </p:cNvPr>
            <p:cNvCxnSpPr>
              <a:cxnSpLocks/>
              <a:stCxn id="99" idx="2"/>
              <a:endCxn id="64" idx="3"/>
            </p:cNvCxnSpPr>
            <p:nvPr/>
          </p:nvCxnSpPr>
          <p:spPr>
            <a:xfrm flipH="1">
              <a:off x="3738668" y="4673701"/>
              <a:ext cx="1017464" cy="3649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00B278A-98A5-4D4F-ADCE-F5CFB5749D6C}"/>
                </a:ext>
              </a:extLst>
            </p:cNvPr>
            <p:cNvSpPr/>
            <p:nvPr/>
          </p:nvSpPr>
          <p:spPr>
            <a:xfrm>
              <a:off x="3779542" y="4054650"/>
              <a:ext cx="1953180" cy="6190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0000" lnSpcReduction="20000"/>
            </a:bodyPr>
            <a:lstStyle/>
            <a:p>
              <a:pPr algn="ctr"/>
              <a:r>
                <a:rPr lang="en-US" sz="4800" dirty="0"/>
                <a:t>Station 2 gives up 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39BB887-7507-C74E-9178-482C7C7A4D5B}"/>
              </a:ext>
            </a:extLst>
          </p:cNvPr>
          <p:cNvCxnSpPr>
            <a:cxnSpLocks/>
          </p:cNvCxnSpPr>
          <p:nvPr/>
        </p:nvCxnSpPr>
        <p:spPr>
          <a:xfrm>
            <a:off x="5905050" y="2766060"/>
            <a:ext cx="0" cy="592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68B900-2FD1-8248-A7F3-37778285ABB6}"/>
              </a:ext>
            </a:extLst>
          </p:cNvPr>
          <p:cNvGrpSpPr/>
          <p:nvPr/>
        </p:nvGrpSpPr>
        <p:grpSpPr>
          <a:xfrm>
            <a:off x="2520410" y="2274324"/>
            <a:ext cx="4192810" cy="1084615"/>
            <a:chOff x="2520410" y="2274324"/>
            <a:chExt cx="4192810" cy="108461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5397261-6134-F24A-9E4A-A2763DCD5A16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3289065" y="2766060"/>
              <a:ext cx="0" cy="5928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B381FB-B87F-A442-888A-D9F8E2F9C036}"/>
                </a:ext>
              </a:extLst>
            </p:cNvPr>
            <p:cNvSpPr/>
            <p:nvPr/>
          </p:nvSpPr>
          <p:spPr>
            <a:xfrm>
              <a:off x="2520410" y="2274324"/>
              <a:ext cx="4192810" cy="77145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sz="4800" dirty="0"/>
                <a:t>Station 0 gives up. Higher numbered station wants to send.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4DF88C-0FCD-7C4C-B86A-7695B7F251E2}"/>
              </a:ext>
            </a:extLst>
          </p:cNvPr>
          <p:cNvSpPr/>
          <p:nvPr/>
        </p:nvSpPr>
        <p:spPr>
          <a:xfrm>
            <a:off x="8743536" y="1967585"/>
            <a:ext cx="3262327" cy="9002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Disadvantage of this protocol?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619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7" grpId="0" animBg="1"/>
      <p:bldP spid="74" grpId="0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85F-00AE-40CD-B405-EE879FEF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74D8-3981-486A-AD00-B35EE74C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pure ALOHA, users transmit frames </a:t>
            </a:r>
            <a:r>
              <a:rPr lang="en-US" i="1" dirty="0"/>
              <a:t>whenever they have data</a:t>
            </a:r>
            <a:r>
              <a:rPr lang="en-US" dirty="0"/>
              <a:t>; if a collision occurs, </a:t>
            </a:r>
            <a:r>
              <a:rPr lang="en-US" i="1" dirty="0"/>
              <a:t>users retry after a random delay.</a:t>
            </a:r>
          </a:p>
          <a:p>
            <a:pPr marL="0" indent="0">
              <a:buNone/>
            </a:pPr>
            <a:endParaRPr lang="LID4096" dirty="0"/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4B349-3E74-464A-BB72-2535E17D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8BBA8-5C40-4298-8772-4B0A0E42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C6CFCB-0484-402B-8576-A5E52C064EFF}"/>
              </a:ext>
            </a:extLst>
          </p:cNvPr>
          <p:cNvSpPr/>
          <p:nvPr/>
        </p:nvSpPr>
        <p:spPr>
          <a:xfrm>
            <a:off x="4944982" y="3220010"/>
            <a:ext cx="1176817" cy="42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</a:t>
            </a:r>
            <a:endParaRPr lang="LID4096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08D84-9DF3-4C4D-ADF2-1B48D76F6859}"/>
              </a:ext>
            </a:extLst>
          </p:cNvPr>
          <p:cNvSpPr/>
          <p:nvPr/>
        </p:nvSpPr>
        <p:spPr>
          <a:xfrm>
            <a:off x="6769470" y="3701472"/>
            <a:ext cx="1176817" cy="42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</a:t>
            </a:r>
            <a:endParaRPr lang="LID4096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CB977A-40B2-4B85-9C70-EF866A100406}"/>
              </a:ext>
            </a:extLst>
          </p:cNvPr>
          <p:cNvSpPr/>
          <p:nvPr/>
        </p:nvSpPr>
        <p:spPr>
          <a:xfrm>
            <a:off x="7727590" y="5067027"/>
            <a:ext cx="1176817" cy="42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</a:t>
            </a:r>
            <a:endParaRPr lang="LID4096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C58CEA-BB65-431D-A454-FCADCB006A59}"/>
              </a:ext>
            </a:extLst>
          </p:cNvPr>
          <p:cNvCxnSpPr/>
          <p:nvPr/>
        </p:nvCxnSpPr>
        <p:spPr>
          <a:xfrm>
            <a:off x="4190436" y="3673429"/>
            <a:ext cx="5773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5CFD74-52E4-4C61-84AC-70AB389067F5}"/>
              </a:ext>
            </a:extLst>
          </p:cNvPr>
          <p:cNvCxnSpPr/>
          <p:nvPr/>
        </p:nvCxnSpPr>
        <p:spPr>
          <a:xfrm>
            <a:off x="4190435" y="4131320"/>
            <a:ext cx="5773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8126FE-8879-41F5-A445-E1D5677D4BCE}"/>
              </a:ext>
            </a:extLst>
          </p:cNvPr>
          <p:cNvCxnSpPr/>
          <p:nvPr/>
        </p:nvCxnSpPr>
        <p:spPr>
          <a:xfrm>
            <a:off x="4190434" y="4589210"/>
            <a:ext cx="5773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31667E-B8B5-4E27-A0ED-4668E615434F}"/>
              </a:ext>
            </a:extLst>
          </p:cNvPr>
          <p:cNvCxnSpPr/>
          <p:nvPr/>
        </p:nvCxnSpPr>
        <p:spPr>
          <a:xfrm>
            <a:off x="4190433" y="5047101"/>
            <a:ext cx="5773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BE1F77-6804-4376-94C8-0023BEFE4CCB}"/>
              </a:ext>
            </a:extLst>
          </p:cNvPr>
          <p:cNvCxnSpPr/>
          <p:nvPr/>
        </p:nvCxnSpPr>
        <p:spPr>
          <a:xfrm>
            <a:off x="4190432" y="5504992"/>
            <a:ext cx="5773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ADB379-FDC1-46C8-9637-F70D3A88307C}"/>
              </a:ext>
            </a:extLst>
          </p:cNvPr>
          <p:cNvCxnSpPr/>
          <p:nvPr/>
        </p:nvCxnSpPr>
        <p:spPr>
          <a:xfrm>
            <a:off x="4944981" y="6028344"/>
            <a:ext cx="4111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92D64E-0037-495B-A2AD-874D4DCEE0DD}"/>
              </a:ext>
            </a:extLst>
          </p:cNvPr>
          <p:cNvSpPr txBox="1"/>
          <p:nvPr/>
        </p:nvSpPr>
        <p:spPr>
          <a:xfrm>
            <a:off x="6748279" y="5708746"/>
            <a:ext cx="657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  <a:endParaRPr lang="LID4096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87224E-75FC-48F6-ABCC-2E4711B5FE87}"/>
              </a:ext>
            </a:extLst>
          </p:cNvPr>
          <p:cNvCxnSpPr/>
          <p:nvPr/>
        </p:nvCxnSpPr>
        <p:spPr>
          <a:xfrm>
            <a:off x="3436557" y="3691109"/>
            <a:ext cx="0" cy="15229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FC8F2F-B199-4F57-B485-D25AE818253B}"/>
              </a:ext>
            </a:extLst>
          </p:cNvPr>
          <p:cNvSpPr txBox="1"/>
          <p:nvPr/>
        </p:nvSpPr>
        <p:spPr>
          <a:xfrm>
            <a:off x="2476729" y="4202451"/>
            <a:ext cx="95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Stations</a:t>
            </a:r>
            <a:endParaRPr lang="LID4096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04B431-6691-4F0E-9387-BC48B75EFF88}"/>
              </a:ext>
            </a:extLst>
          </p:cNvPr>
          <p:cNvSpPr/>
          <p:nvPr/>
        </p:nvSpPr>
        <p:spPr>
          <a:xfrm>
            <a:off x="3415878" y="781615"/>
            <a:ext cx="7313081" cy="4925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When does ALOHA perform well/badly?</a:t>
            </a:r>
            <a:endParaRPr lang="LID4096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C06A74-E91A-4C6E-AB82-A417B60AAAF7}"/>
              </a:ext>
            </a:extLst>
          </p:cNvPr>
          <p:cNvSpPr txBox="1"/>
          <p:nvPr/>
        </p:nvSpPr>
        <p:spPr>
          <a:xfrm>
            <a:off x="3287595" y="3223120"/>
            <a:ext cx="111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endParaRPr lang="LID4096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F97599-DD9A-4709-B50F-6BAAFCF615BC}"/>
              </a:ext>
            </a:extLst>
          </p:cNvPr>
          <p:cNvSpPr txBox="1"/>
          <p:nvPr/>
        </p:nvSpPr>
        <p:spPr>
          <a:xfrm>
            <a:off x="3287595" y="3686936"/>
            <a:ext cx="111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  <a:endParaRPr lang="LID4096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E5A5AC-16C3-4FC7-B401-FFF95841DCB8}"/>
              </a:ext>
            </a:extLst>
          </p:cNvPr>
          <p:cNvSpPr txBox="1"/>
          <p:nvPr/>
        </p:nvSpPr>
        <p:spPr>
          <a:xfrm>
            <a:off x="3287595" y="4150751"/>
            <a:ext cx="111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  <a:endParaRPr lang="LID4096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1816F0-BDE1-4870-AC75-F7F764B75A95}"/>
              </a:ext>
            </a:extLst>
          </p:cNvPr>
          <p:cNvSpPr txBox="1"/>
          <p:nvPr/>
        </p:nvSpPr>
        <p:spPr>
          <a:xfrm>
            <a:off x="3287595" y="4614566"/>
            <a:ext cx="111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endParaRPr lang="LID4096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CAB68-EC66-4218-82EB-417CB89245F0}"/>
              </a:ext>
            </a:extLst>
          </p:cNvPr>
          <p:cNvSpPr txBox="1"/>
          <p:nvPr/>
        </p:nvSpPr>
        <p:spPr>
          <a:xfrm>
            <a:off x="3287595" y="5078382"/>
            <a:ext cx="111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</a:t>
            </a:r>
            <a:endParaRPr lang="LID4096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BCB31B-25A9-48B5-970C-98C855874F16}"/>
              </a:ext>
            </a:extLst>
          </p:cNvPr>
          <p:cNvSpPr/>
          <p:nvPr/>
        </p:nvSpPr>
        <p:spPr>
          <a:xfrm>
            <a:off x="7718633" y="3712991"/>
            <a:ext cx="216678" cy="177304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99DE8C-504D-44D8-BD1A-8032F5F91E1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020060" y="4020182"/>
            <a:ext cx="569212" cy="428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643FF-FF7B-46E1-9E25-7624061C7777}"/>
              </a:ext>
            </a:extLst>
          </p:cNvPr>
          <p:cNvSpPr/>
          <p:nvPr/>
        </p:nvSpPr>
        <p:spPr>
          <a:xfrm>
            <a:off x="8589272" y="3768500"/>
            <a:ext cx="1579684" cy="503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4800" dirty="0"/>
              <a:t>Collision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FB106-A0F9-C544-9304-1B003E08C29D}"/>
              </a:ext>
            </a:extLst>
          </p:cNvPr>
          <p:cNvSpPr txBox="1"/>
          <p:nvPr/>
        </p:nvSpPr>
        <p:spPr>
          <a:xfrm>
            <a:off x="731173" y="4677996"/>
            <a:ext cx="2225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</a:t>
            </a:r>
            <a:r>
              <a:rPr lang="en-US" dirty="0"/>
              <a:t>h</a:t>
            </a:r>
            <a:r>
              <a:rPr lang="en-NL" dirty="0"/>
              <a:t>ese stations use the same channel </a:t>
            </a:r>
            <a:r>
              <a:rPr lang="en-NL" i="1" dirty="0"/>
              <a:t>without </a:t>
            </a:r>
            <a:r>
              <a:rPr lang="en-NL" dirty="0"/>
              <a:t>mutiplexing on the physical layer.</a:t>
            </a:r>
          </a:p>
        </p:txBody>
      </p:sp>
    </p:spTree>
    <p:extLst>
      <p:ext uri="{BB962C8B-B14F-4D97-AF65-F5344CB8AC3E}">
        <p14:creationId xmlns:p14="http://schemas.microsoft.com/office/powerpoint/2010/main" val="18332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6" grpId="0" animBg="1"/>
      <p:bldP spid="33" grpId="0" animBg="1"/>
      <p:bldP spid="3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Computer Networks</a:t>
            </a:r>
            <a:b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X_400487</a:t>
            </a:r>
            <a:endParaRPr lang="LID4096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10587894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Lecture 5</a:t>
            </a:r>
          </a:p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Chapter 4: Medium Access Control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2026717" y="4762745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Arial" panose="020B0604020202020204" pitchFamily="34" charset="0"/>
                <a:cs typeface="Arial" panose="020B0604020202020204" pitchFamily="34" charset="0"/>
              </a:rPr>
              <a:t>Lecturer: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Jesse Donkervliet</a:t>
            </a:r>
            <a:endParaRPr lang="en-N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1778F-A689-1CCA-2224-769E022FB7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58" y="4588463"/>
            <a:ext cx="1553012" cy="1529656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10FE7-9ECB-7079-9789-5A919AB11EA7}"/>
              </a:ext>
            </a:extLst>
          </p:cNvPr>
          <p:cNvSpPr txBox="1"/>
          <p:nvPr/>
        </p:nvSpPr>
        <p:spPr>
          <a:xfrm>
            <a:off x="2026717" y="5364287"/>
            <a:ext cx="7129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Includes slides from Vlad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Cursaru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62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EA3D-4F23-BF4B-802B-0A87791E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26FB6-722A-AA40-B75E-C7696A00E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D9A16-CB3A-5D42-B890-F6C91C0A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01DB0-AA3A-5B42-9C57-36A46BC5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91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E9B2F-69BB-6E4C-9301-77CD4B6E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0" y="3686493"/>
            <a:ext cx="769620" cy="7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98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C35E-AFE5-4278-A46B-404795A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  <a:br>
              <a:rPr lang="en-US" dirty="0"/>
            </a:br>
            <a:r>
              <a:rPr lang="en-US" dirty="0"/>
              <a:t>Bluetooth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CC685-A27A-4704-ADE0-B0522A6A0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F89AC-BCC8-4CB4-9BA0-03E85DCD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DCF5-41B8-4C7B-B5EC-806FD7F8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E7790-A4E4-9D43-962A-C2F255A45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5437765"/>
            <a:ext cx="678873" cy="6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3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B5B1-3FD3-43D4-944E-9D515947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Protocol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45BDA-564D-44CB-AD02-30BD710A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2005012"/>
            <a:ext cx="932307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fixed set of protocols. Instead, </a:t>
            </a:r>
            <a:r>
              <a:rPr lang="en-US" b="1" dirty="0"/>
              <a:t>profiles</a:t>
            </a:r>
            <a:r>
              <a:rPr lang="en-US" dirty="0"/>
              <a:t> define the set of protocols for a given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25 profiles, including headset, intercom, streaming  audio, remote control, personal area network, and others.</a:t>
            </a:r>
          </a:p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AD795-1099-4066-833D-4103DA6E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2F75B-C738-4AB0-84F6-1D9F8DF0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673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2D21-24C8-4A83-95B1-E0D9473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Protocol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DDD43-9C9B-4C54-B0F5-B483B49C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32CB-FB82-429A-957E-D614C987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B655B-0890-4F5C-AC02-66932E89BA47}"/>
              </a:ext>
            </a:extLst>
          </p:cNvPr>
          <p:cNvSpPr/>
          <p:nvPr/>
        </p:nvSpPr>
        <p:spPr>
          <a:xfrm>
            <a:off x="1524003" y="5395913"/>
            <a:ext cx="9157713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Radio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BD21B-20BF-40BE-9E8D-3D48F6BDA44B}"/>
              </a:ext>
            </a:extLst>
          </p:cNvPr>
          <p:cNvSpPr/>
          <p:nvPr/>
        </p:nvSpPr>
        <p:spPr>
          <a:xfrm>
            <a:off x="1524002" y="4043363"/>
            <a:ext cx="9157713" cy="1352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Link Control</a:t>
            </a:r>
          </a:p>
          <a:p>
            <a:r>
              <a:rPr lang="en-US" dirty="0"/>
              <a:t>(Baseband)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EE0FC-B2A5-48BD-994D-7B5E1245397B}"/>
              </a:ext>
            </a:extLst>
          </p:cNvPr>
          <p:cNvSpPr/>
          <p:nvPr/>
        </p:nvSpPr>
        <p:spPr>
          <a:xfrm>
            <a:off x="1524001" y="1323976"/>
            <a:ext cx="9248775" cy="24431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58074-4E8F-4A5A-AAE7-97A414BD5AD3}"/>
              </a:ext>
            </a:extLst>
          </p:cNvPr>
          <p:cNvSpPr/>
          <p:nvPr/>
        </p:nvSpPr>
        <p:spPr>
          <a:xfrm>
            <a:off x="5019675" y="2906316"/>
            <a:ext cx="5829300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L2CAP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94B862-53C5-4E44-B2F6-2D38830A9AC0}"/>
              </a:ext>
            </a:extLst>
          </p:cNvPr>
          <p:cNvGrpSpPr/>
          <p:nvPr/>
        </p:nvGrpSpPr>
        <p:grpSpPr>
          <a:xfrm>
            <a:off x="6504871" y="2046684"/>
            <a:ext cx="4344105" cy="857250"/>
            <a:chOff x="4980870" y="2046684"/>
            <a:chExt cx="4344105" cy="8572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4B19E-A648-45EF-8686-7D9782491F67}"/>
                </a:ext>
              </a:extLst>
            </p:cNvPr>
            <p:cNvSpPr/>
            <p:nvPr/>
          </p:nvSpPr>
          <p:spPr>
            <a:xfrm>
              <a:off x="7667625" y="2046684"/>
              <a:ext cx="1657350" cy="857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  <a:p>
              <a:pPr algn="ctr"/>
              <a:r>
                <a:rPr lang="en-US" dirty="0"/>
                <a:t>discovery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D7BB9-61EA-413E-9D96-CBD265A97142}"/>
                </a:ext>
              </a:extLst>
            </p:cNvPr>
            <p:cNvSpPr/>
            <p:nvPr/>
          </p:nvSpPr>
          <p:spPr>
            <a:xfrm>
              <a:off x="4980870" y="2046684"/>
              <a:ext cx="1338263" cy="857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RFcomm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3C6A48-ACA1-4452-A9C2-7D14142D243B}"/>
                </a:ext>
              </a:extLst>
            </p:cNvPr>
            <p:cNvSpPr/>
            <p:nvPr/>
          </p:nvSpPr>
          <p:spPr>
            <a:xfrm>
              <a:off x="6324247" y="2046684"/>
              <a:ext cx="1338263" cy="857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14837-404F-4DE6-8301-8C09C4DEFF46}"/>
              </a:ext>
            </a:extLst>
          </p:cNvPr>
          <p:cNvSpPr/>
          <p:nvPr/>
        </p:nvSpPr>
        <p:spPr>
          <a:xfrm>
            <a:off x="6600825" y="4040981"/>
            <a:ext cx="4080888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Manager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A26A1F-0120-4D61-BA70-BA2E67B01A2D}"/>
              </a:ext>
            </a:extLst>
          </p:cNvPr>
          <p:cNvGrpSpPr/>
          <p:nvPr/>
        </p:nvGrpSpPr>
        <p:grpSpPr>
          <a:xfrm>
            <a:off x="1200151" y="3726657"/>
            <a:ext cx="9481562" cy="369332"/>
            <a:chOff x="-323849" y="3726657"/>
            <a:chExt cx="948156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CB7580-B8AC-4B41-BE90-91C2F8C32BD0}"/>
                </a:ext>
              </a:extLst>
            </p:cNvPr>
            <p:cNvSpPr txBox="1"/>
            <p:nvPr/>
          </p:nvSpPr>
          <p:spPr>
            <a:xfrm>
              <a:off x="6595488" y="3726657"/>
              <a:ext cx="2562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Host-controller interface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5B246D-CDD9-49F3-9AAE-8D6AD80E5D92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-323849" y="3911323"/>
              <a:ext cx="691933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3F6B7-547C-4D3B-9F88-2F837BAAB8FB}"/>
              </a:ext>
            </a:extLst>
          </p:cNvPr>
          <p:cNvSpPr/>
          <p:nvPr/>
        </p:nvSpPr>
        <p:spPr>
          <a:xfrm>
            <a:off x="2929945" y="4055509"/>
            <a:ext cx="3459750" cy="10606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Host-controller  interface separates chip features from device features.</a:t>
            </a:r>
          </a:p>
        </p:txBody>
      </p:sp>
    </p:spTree>
    <p:extLst>
      <p:ext uri="{BB962C8B-B14F-4D97-AF65-F5344CB8AC3E}">
        <p14:creationId xmlns:p14="http://schemas.microsoft.com/office/powerpoint/2010/main" val="3299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2D21-24C8-4A83-95B1-E0D9473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Protocol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DDD43-9C9B-4C54-B0F5-B483B49C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32CB-FB82-429A-957E-D614C987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B655B-0890-4F5C-AC02-66932E89BA47}"/>
              </a:ext>
            </a:extLst>
          </p:cNvPr>
          <p:cNvSpPr/>
          <p:nvPr/>
        </p:nvSpPr>
        <p:spPr>
          <a:xfrm>
            <a:off x="1524003" y="5395913"/>
            <a:ext cx="9157713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Radio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BD21B-20BF-40BE-9E8D-3D48F6BDA44B}"/>
              </a:ext>
            </a:extLst>
          </p:cNvPr>
          <p:cNvSpPr/>
          <p:nvPr/>
        </p:nvSpPr>
        <p:spPr>
          <a:xfrm>
            <a:off x="1524002" y="4043363"/>
            <a:ext cx="9157713" cy="1352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Link Control</a:t>
            </a:r>
          </a:p>
          <a:p>
            <a:r>
              <a:rPr lang="en-US" dirty="0"/>
              <a:t>(Baseband)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EE0FC-B2A5-48BD-994D-7B5E1245397B}"/>
              </a:ext>
            </a:extLst>
          </p:cNvPr>
          <p:cNvSpPr/>
          <p:nvPr/>
        </p:nvSpPr>
        <p:spPr>
          <a:xfrm>
            <a:off x="1524001" y="1323976"/>
            <a:ext cx="9248775" cy="24431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958074-4E8F-4A5A-AAE7-97A414BD5AD3}"/>
              </a:ext>
            </a:extLst>
          </p:cNvPr>
          <p:cNvSpPr/>
          <p:nvPr/>
        </p:nvSpPr>
        <p:spPr>
          <a:xfrm>
            <a:off x="5019675" y="2906316"/>
            <a:ext cx="5829300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L2CAP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4B19E-A648-45EF-8686-7D9782491F67}"/>
              </a:ext>
            </a:extLst>
          </p:cNvPr>
          <p:cNvSpPr/>
          <p:nvPr/>
        </p:nvSpPr>
        <p:spPr>
          <a:xfrm>
            <a:off x="9191625" y="2046684"/>
            <a:ext cx="1657350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discovery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D7BB9-61EA-413E-9D96-CBD265A97142}"/>
              </a:ext>
            </a:extLst>
          </p:cNvPr>
          <p:cNvSpPr/>
          <p:nvPr/>
        </p:nvSpPr>
        <p:spPr>
          <a:xfrm>
            <a:off x="6504871" y="2046684"/>
            <a:ext cx="1338263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RFcomm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C6A48-ACA1-4452-A9C2-7D14142D243B}"/>
              </a:ext>
            </a:extLst>
          </p:cNvPr>
          <p:cNvSpPr/>
          <p:nvPr/>
        </p:nvSpPr>
        <p:spPr>
          <a:xfrm>
            <a:off x="7848248" y="2046684"/>
            <a:ext cx="1338263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514837-404F-4DE6-8301-8C09C4DEFF46}"/>
              </a:ext>
            </a:extLst>
          </p:cNvPr>
          <p:cNvSpPr/>
          <p:nvPr/>
        </p:nvSpPr>
        <p:spPr>
          <a:xfrm>
            <a:off x="6600825" y="4040981"/>
            <a:ext cx="4080888" cy="8572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B7580-B8AC-4B41-BE90-91C2F8C32BD0}"/>
              </a:ext>
            </a:extLst>
          </p:cNvPr>
          <p:cNvSpPr txBox="1"/>
          <p:nvPr/>
        </p:nvSpPr>
        <p:spPr>
          <a:xfrm>
            <a:off x="8119489" y="3726657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Host-controller interface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5B246D-CDD9-49F3-9AAE-8D6AD80E5D92}"/>
              </a:ext>
            </a:extLst>
          </p:cNvPr>
          <p:cNvCxnSpPr>
            <a:stCxn id="14" idx="1"/>
          </p:cNvCxnSpPr>
          <p:nvPr/>
        </p:nvCxnSpPr>
        <p:spPr>
          <a:xfrm flipH="1">
            <a:off x="1200152" y="3911323"/>
            <a:ext cx="69193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FA8BC-348B-465E-BB07-3912F9BC26DF}"/>
              </a:ext>
            </a:extLst>
          </p:cNvPr>
          <p:cNvSpPr/>
          <p:nvPr/>
        </p:nvSpPr>
        <p:spPr>
          <a:xfrm>
            <a:off x="2790696" y="1596828"/>
            <a:ext cx="1038355" cy="4546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Headset Profile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6487B8-DCB5-4F79-88A7-575C295DFBA7}"/>
              </a:ext>
            </a:extLst>
          </p:cNvPr>
          <p:cNvSpPr/>
          <p:nvPr/>
        </p:nvSpPr>
        <p:spPr>
          <a:xfrm>
            <a:off x="3916609" y="1596828"/>
            <a:ext cx="1038355" cy="4546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Control Profile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D5E32C-3C43-4F6D-BFBD-C021F5AAA77D}"/>
              </a:ext>
            </a:extLst>
          </p:cNvPr>
          <p:cNvSpPr/>
          <p:nvPr/>
        </p:nvSpPr>
        <p:spPr>
          <a:xfrm>
            <a:off x="1768788" y="1404424"/>
            <a:ext cx="4294039" cy="733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4800" dirty="0"/>
              <a:t>Different profiles for different types of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1637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46C3-16F2-4391-8792-9601C07A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Bluetooth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8EAD-4ACE-4B85-BB68-74AA530F9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Radio layer</a:t>
            </a:r>
          </a:p>
          <a:p>
            <a:pPr marL="0" indent="0">
              <a:buNone/>
            </a:pPr>
            <a:r>
              <a:rPr lang="en-US" dirty="0"/>
              <a:t>Uses adaptive frequency hopping in 2.4GHz band.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Link layer</a:t>
            </a:r>
          </a:p>
          <a:p>
            <a:pPr marL="0" indent="0">
              <a:buNone/>
            </a:pPr>
            <a:r>
              <a:rPr lang="en-US" dirty="0"/>
              <a:t>TDM with timeslots for master and slaves.</a:t>
            </a:r>
          </a:p>
          <a:p>
            <a:pPr marL="0" indent="0">
              <a:buNone/>
            </a:pPr>
            <a:r>
              <a:rPr lang="en-US" i="1" dirty="0"/>
              <a:t>Synchronous CO </a:t>
            </a:r>
            <a:r>
              <a:rPr lang="en-US" dirty="0"/>
              <a:t>for periodic slots in each direction.</a:t>
            </a:r>
          </a:p>
          <a:p>
            <a:pPr marL="0" indent="0">
              <a:buNone/>
            </a:pPr>
            <a:r>
              <a:rPr lang="en-US" i="1" dirty="0"/>
              <a:t>Asynchronous CL </a:t>
            </a:r>
            <a:r>
              <a:rPr lang="en-US" dirty="0"/>
              <a:t>for packet-switched data.</a:t>
            </a:r>
          </a:p>
          <a:p>
            <a:pPr marL="0" indent="0">
              <a:buNone/>
            </a:pPr>
            <a:r>
              <a:rPr lang="en-US" dirty="0"/>
              <a:t>Links undergo pairing (user confirms passkey/PIN) to authorize them before use.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BEA9B-2E69-4D3B-9BF0-36D7479B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46B84-7FDB-4E25-95AE-859991C2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2B2D0-6EB2-4636-836B-A2E44EA8B295}"/>
              </a:ext>
            </a:extLst>
          </p:cNvPr>
          <p:cNvSpPr/>
          <p:nvPr/>
        </p:nvSpPr>
        <p:spPr>
          <a:xfrm>
            <a:off x="3920360" y="3019425"/>
            <a:ext cx="6118991" cy="7222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Connectionless or connection-oriented depending on the application.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BAC7C-E7C1-4769-A204-02B395BD0084}"/>
              </a:ext>
            </a:extLst>
          </p:cNvPr>
          <p:cNvSpPr/>
          <p:nvPr/>
        </p:nvSpPr>
        <p:spPr>
          <a:xfrm>
            <a:off x="4171951" y="1921850"/>
            <a:ext cx="5358230" cy="464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How to prevent interference with 802.11?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489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46C3-16F2-4391-8792-9601C07A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 in …</a:t>
            </a:r>
            <a:br>
              <a:rPr lang="en-US" dirty="0"/>
            </a:br>
            <a:r>
              <a:rPr lang="en-US" dirty="0"/>
              <a:t>Bluetooth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8EAD-4ACE-4B85-BB68-74AA530F9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1428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Bluetooth network is called a </a:t>
            </a:r>
            <a:r>
              <a:rPr lang="en-US" i="1" dirty="0"/>
              <a:t>piconet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Secondaries may be asleep (parked) to save power. 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BEA9B-2E69-4D3B-9BF0-36D7479B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46B84-7FDB-4E25-95AE-859991C2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97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9829A-7DA4-4A5E-B839-A16A2839C86A}"/>
              </a:ext>
            </a:extLst>
          </p:cNvPr>
          <p:cNvSpPr/>
          <p:nvPr/>
        </p:nvSpPr>
        <p:spPr>
          <a:xfrm>
            <a:off x="3570787" y="4634162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  <a:endParaRPr lang="LID4096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72751-D66E-402A-BE1E-8FAA8D1FD735}"/>
              </a:ext>
            </a:extLst>
          </p:cNvPr>
          <p:cNvSpPr/>
          <p:nvPr/>
        </p:nvSpPr>
        <p:spPr>
          <a:xfrm>
            <a:off x="2259602" y="505591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D2842-8342-40DE-8546-B6A89BE6243E}"/>
              </a:ext>
            </a:extLst>
          </p:cNvPr>
          <p:cNvSpPr/>
          <p:nvPr/>
        </p:nvSpPr>
        <p:spPr>
          <a:xfrm>
            <a:off x="2507796" y="3805487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E4A635-1B5F-4D9C-AF3D-9707C8DDF000}"/>
              </a:ext>
            </a:extLst>
          </p:cNvPr>
          <p:cNvSpPr/>
          <p:nvPr/>
        </p:nvSpPr>
        <p:spPr>
          <a:xfrm>
            <a:off x="3484790" y="5680575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BC2FC5-8A1A-4295-AC6C-E971F0B8BF7F}"/>
              </a:ext>
            </a:extLst>
          </p:cNvPr>
          <p:cNvSpPr/>
          <p:nvPr/>
        </p:nvSpPr>
        <p:spPr>
          <a:xfrm>
            <a:off x="5076283" y="5432381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7D1E6C-55D2-4C90-AD3E-671262697FAE}"/>
              </a:ext>
            </a:extLst>
          </p:cNvPr>
          <p:cNvCxnSpPr>
            <a:cxnSpLocks/>
          </p:cNvCxnSpPr>
          <p:nvPr/>
        </p:nvCxnSpPr>
        <p:spPr>
          <a:xfrm flipH="1" flipV="1">
            <a:off x="3095625" y="4210051"/>
            <a:ext cx="475162" cy="3524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751D99-FE9D-40E4-B67E-EC93721B045F}"/>
              </a:ext>
            </a:extLst>
          </p:cNvPr>
          <p:cNvCxnSpPr>
            <a:cxnSpLocks/>
          </p:cNvCxnSpPr>
          <p:nvPr/>
        </p:nvCxnSpPr>
        <p:spPr>
          <a:xfrm flipH="1">
            <a:off x="2862943" y="5067890"/>
            <a:ext cx="589189" cy="30182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1CBB4A-9632-45E9-A17D-EC2316CC1F3E}"/>
              </a:ext>
            </a:extLst>
          </p:cNvPr>
          <p:cNvCxnSpPr>
            <a:cxnSpLocks/>
          </p:cNvCxnSpPr>
          <p:nvPr/>
        </p:nvCxnSpPr>
        <p:spPr>
          <a:xfrm>
            <a:off x="3732983" y="5218803"/>
            <a:ext cx="0" cy="4028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2B5E2D-4F6A-4232-9DF3-BF6FAB012039}"/>
              </a:ext>
            </a:extLst>
          </p:cNvPr>
          <p:cNvCxnSpPr>
            <a:cxnSpLocks/>
          </p:cNvCxnSpPr>
          <p:nvPr/>
        </p:nvCxnSpPr>
        <p:spPr>
          <a:xfrm>
            <a:off x="4171951" y="5130550"/>
            <a:ext cx="822414" cy="3706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C7DBAD-7686-43EC-AFC8-0FC19295CCFE}"/>
              </a:ext>
            </a:extLst>
          </p:cNvPr>
          <p:cNvGrpSpPr/>
          <p:nvPr/>
        </p:nvGrpSpPr>
        <p:grpSpPr>
          <a:xfrm>
            <a:off x="6837722" y="3809704"/>
            <a:ext cx="3457744" cy="2542778"/>
            <a:chOff x="5313722" y="3809704"/>
            <a:chExt cx="3457744" cy="254277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EBD309-152A-4647-AAA2-A2F82046AC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9753" y="4223793"/>
              <a:ext cx="475162" cy="352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9D006D-E7A6-4186-9CD5-7EA0DFAC0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070" y="5081632"/>
              <a:ext cx="589189" cy="3018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D23916-135A-4C12-BE06-821BA6D55A38}"/>
                </a:ext>
              </a:extLst>
            </p:cNvPr>
            <p:cNvCxnSpPr>
              <a:cxnSpLocks/>
            </p:cNvCxnSpPr>
            <p:nvPr/>
          </p:nvCxnSpPr>
          <p:spPr>
            <a:xfrm>
              <a:off x="6677111" y="5232546"/>
              <a:ext cx="0" cy="4028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B93F89-A06F-4870-963C-F8483B8F8EA1}"/>
                </a:ext>
              </a:extLst>
            </p:cNvPr>
            <p:cNvCxnSpPr>
              <a:cxnSpLocks/>
            </p:cNvCxnSpPr>
            <p:nvPr/>
          </p:nvCxnSpPr>
          <p:spPr>
            <a:xfrm>
              <a:off x="7116079" y="5144293"/>
              <a:ext cx="822414" cy="3706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4" descr="https://marketplace.canva.com/MAB3FdqQ1wE/1/thumbnail/canva-laptop-icon-gadget-design-MAB3FdqQ1wE.png">
              <a:extLst>
                <a:ext uri="{FF2B5EF4-FFF2-40B4-BE49-F238E27FC236}">
                  <a16:creationId xmlns:a16="http://schemas.microsoft.com/office/drawing/2014/main" id="{B6531161-7F4B-4D58-80D7-C3D34F483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318" y="4541360"/>
              <a:ext cx="897352" cy="76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www.iconexperience.com/_img/g_collection_png/standard/512x512/smartphone.png">
              <a:extLst>
                <a:ext uri="{FF2B5EF4-FFF2-40B4-BE49-F238E27FC236}">
                  <a16:creationId xmlns:a16="http://schemas.microsoft.com/office/drawing/2014/main" id="{AD7FA648-596F-49D0-9984-31F17A93E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923" y="3809704"/>
              <a:ext cx="496389" cy="49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AAACB6-27D2-43A5-8891-B36EB2A5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722" y="5088980"/>
              <a:ext cx="496390" cy="49639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95462BC-B944-41FB-8265-90878E4DB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64" y="5657032"/>
              <a:ext cx="575040" cy="57504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2A4F0FD-627D-4A94-A62C-5B33EE8E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595" y="5329611"/>
              <a:ext cx="1022871" cy="102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5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8C5B-DBB4-473F-B53F-9D194495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piconet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FB67-35BB-44EC-A169-93BBBE3BA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piconets can be bridged into a </a:t>
            </a:r>
            <a:r>
              <a:rPr lang="en-US" i="1" dirty="0" err="1"/>
              <a:t>scatternet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DEAB7-5D38-4B9D-8EED-FB94A5B4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E42CB-C35F-44DC-ADEA-3D89C4A9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5A308-4B7A-4AD6-8439-2A8E8F937615}"/>
              </a:ext>
            </a:extLst>
          </p:cNvPr>
          <p:cNvSpPr/>
          <p:nvPr/>
        </p:nvSpPr>
        <p:spPr>
          <a:xfrm>
            <a:off x="3742237" y="3824537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  <a:endParaRPr lang="LID4096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F4700-C2FF-47B0-8ECD-67FB38650442}"/>
              </a:ext>
            </a:extLst>
          </p:cNvPr>
          <p:cNvSpPr/>
          <p:nvPr/>
        </p:nvSpPr>
        <p:spPr>
          <a:xfrm>
            <a:off x="2431052" y="4246291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D0EEC-6999-4996-9B09-616C3EA3A3DC}"/>
              </a:ext>
            </a:extLst>
          </p:cNvPr>
          <p:cNvSpPr/>
          <p:nvPr/>
        </p:nvSpPr>
        <p:spPr>
          <a:xfrm>
            <a:off x="2679246" y="2995862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3770-9EDD-4937-9AD5-4129544361A1}"/>
              </a:ext>
            </a:extLst>
          </p:cNvPr>
          <p:cNvSpPr/>
          <p:nvPr/>
        </p:nvSpPr>
        <p:spPr>
          <a:xfrm>
            <a:off x="3656240" y="4870950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EE150-A8B6-47EB-86C8-CF8A2575A2D2}"/>
              </a:ext>
            </a:extLst>
          </p:cNvPr>
          <p:cNvSpPr/>
          <p:nvPr/>
        </p:nvSpPr>
        <p:spPr>
          <a:xfrm>
            <a:off x="5688876" y="382453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25B8FE-70B3-49D8-99C8-424B1DEE0B5F}"/>
              </a:ext>
            </a:extLst>
          </p:cNvPr>
          <p:cNvCxnSpPr>
            <a:cxnSpLocks/>
          </p:cNvCxnSpPr>
          <p:nvPr/>
        </p:nvCxnSpPr>
        <p:spPr>
          <a:xfrm flipH="1" flipV="1">
            <a:off x="3267075" y="3400426"/>
            <a:ext cx="475162" cy="3524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891E37-FD28-4A7C-BEE9-4E3E490B6E43}"/>
              </a:ext>
            </a:extLst>
          </p:cNvPr>
          <p:cNvCxnSpPr>
            <a:cxnSpLocks/>
          </p:cNvCxnSpPr>
          <p:nvPr/>
        </p:nvCxnSpPr>
        <p:spPr>
          <a:xfrm flipH="1">
            <a:off x="3034393" y="4258265"/>
            <a:ext cx="589189" cy="30182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520E40-D011-4BC6-BCE6-8FB3A2670EE0}"/>
              </a:ext>
            </a:extLst>
          </p:cNvPr>
          <p:cNvCxnSpPr>
            <a:cxnSpLocks/>
          </p:cNvCxnSpPr>
          <p:nvPr/>
        </p:nvCxnSpPr>
        <p:spPr>
          <a:xfrm>
            <a:off x="3904433" y="4409178"/>
            <a:ext cx="0" cy="4028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EA488-63D3-48B1-997A-3A23B2C9DC78}"/>
              </a:ext>
            </a:extLst>
          </p:cNvPr>
          <p:cNvSpPr/>
          <p:nvPr/>
        </p:nvSpPr>
        <p:spPr>
          <a:xfrm>
            <a:off x="7820299" y="3824537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  <a:endParaRPr lang="LID4096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5E39FF-65F3-49C1-AFE8-D75F9FF5B66A}"/>
              </a:ext>
            </a:extLst>
          </p:cNvPr>
          <p:cNvSpPr/>
          <p:nvPr/>
        </p:nvSpPr>
        <p:spPr>
          <a:xfrm>
            <a:off x="6757308" y="2995862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992AA2-0401-40E8-A169-2F031DB602DD}"/>
              </a:ext>
            </a:extLst>
          </p:cNvPr>
          <p:cNvSpPr/>
          <p:nvPr/>
        </p:nvSpPr>
        <p:spPr>
          <a:xfrm>
            <a:off x="7734302" y="4870950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7DD6A9-E5C4-43A1-B57B-657505065BA8}"/>
              </a:ext>
            </a:extLst>
          </p:cNvPr>
          <p:cNvSpPr/>
          <p:nvPr/>
        </p:nvSpPr>
        <p:spPr>
          <a:xfrm>
            <a:off x="9325795" y="4622756"/>
            <a:ext cx="496389" cy="4963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LID4096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7FA368-23B5-4229-B44D-FE7BB1A669CF}"/>
              </a:ext>
            </a:extLst>
          </p:cNvPr>
          <p:cNvCxnSpPr>
            <a:cxnSpLocks/>
          </p:cNvCxnSpPr>
          <p:nvPr/>
        </p:nvCxnSpPr>
        <p:spPr>
          <a:xfrm flipH="1" flipV="1">
            <a:off x="7345137" y="3400426"/>
            <a:ext cx="475162" cy="3524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37C94B-C4CA-49AB-A977-CB6F1966BEBD}"/>
              </a:ext>
            </a:extLst>
          </p:cNvPr>
          <p:cNvCxnSpPr>
            <a:cxnSpLocks/>
          </p:cNvCxnSpPr>
          <p:nvPr/>
        </p:nvCxnSpPr>
        <p:spPr>
          <a:xfrm flipH="1">
            <a:off x="6288407" y="4072730"/>
            <a:ext cx="1445895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440C14-BF2C-4D5D-82B1-A246CF7960EE}"/>
              </a:ext>
            </a:extLst>
          </p:cNvPr>
          <p:cNvCxnSpPr>
            <a:cxnSpLocks/>
          </p:cNvCxnSpPr>
          <p:nvPr/>
        </p:nvCxnSpPr>
        <p:spPr>
          <a:xfrm>
            <a:off x="7982495" y="4409178"/>
            <a:ext cx="0" cy="4028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9E182C-84DC-47CE-92F2-003F50910C51}"/>
              </a:ext>
            </a:extLst>
          </p:cNvPr>
          <p:cNvCxnSpPr>
            <a:cxnSpLocks/>
          </p:cNvCxnSpPr>
          <p:nvPr/>
        </p:nvCxnSpPr>
        <p:spPr>
          <a:xfrm>
            <a:off x="8421463" y="4320925"/>
            <a:ext cx="822414" cy="3706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A880F0-E44B-4B80-9075-655B6B50256A}"/>
              </a:ext>
            </a:extLst>
          </p:cNvPr>
          <p:cNvCxnSpPr>
            <a:cxnSpLocks/>
          </p:cNvCxnSpPr>
          <p:nvPr/>
        </p:nvCxnSpPr>
        <p:spPr>
          <a:xfrm flipH="1">
            <a:off x="4372111" y="4072729"/>
            <a:ext cx="113320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5347AF2-F6CF-4357-8029-44EE977BD9CF}"/>
              </a:ext>
            </a:extLst>
          </p:cNvPr>
          <p:cNvSpPr/>
          <p:nvPr/>
        </p:nvSpPr>
        <p:spPr>
          <a:xfrm>
            <a:off x="4408990" y="4565646"/>
            <a:ext cx="3173729" cy="7294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en-US" sz="4800" dirty="0"/>
              <a:t>Secondary device used as bridge</a:t>
            </a:r>
          </a:p>
        </p:txBody>
      </p:sp>
    </p:spTree>
    <p:extLst>
      <p:ext uri="{BB962C8B-B14F-4D97-AF65-F5344CB8AC3E}">
        <p14:creationId xmlns:p14="http://schemas.microsoft.com/office/powerpoint/2010/main" val="6446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B03F-758B-40E1-8A1A-6D5A6798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frames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1928-7BC7-46C1-91C0-0A2C2408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multiple types of frames, similar to 802.16.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FC19-FF0D-4700-9E70-3BA9467C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68D40-BAB9-4723-A9FE-B02A7ECA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99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381FE-7995-4BF8-9439-FB875A52BB17}"/>
              </a:ext>
            </a:extLst>
          </p:cNvPr>
          <p:cNvSpPr/>
          <p:nvPr/>
        </p:nvSpPr>
        <p:spPr>
          <a:xfrm>
            <a:off x="1871582" y="3871264"/>
            <a:ext cx="8925087" cy="44903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Bits:</a:t>
            </a:r>
          </a:p>
          <a:p>
            <a:r>
              <a:rPr lang="en-GB" dirty="0">
                <a:solidFill>
                  <a:schemeClr val="tx1"/>
                </a:solidFill>
              </a:rPr>
              <a:t>		72			54						0-2744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6EFF-968F-49FB-88F1-5A6F97716B80}"/>
              </a:ext>
            </a:extLst>
          </p:cNvPr>
          <p:cNvSpPr txBox="1"/>
          <p:nvPr/>
        </p:nvSpPr>
        <p:spPr>
          <a:xfrm>
            <a:off x="7208927" y="3686598"/>
            <a:ext cx="3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frame (1x data rate)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5A56A-A075-4769-A6D3-A927D75F5EC5}"/>
              </a:ext>
            </a:extLst>
          </p:cNvPr>
          <p:cNvGrpSpPr/>
          <p:nvPr/>
        </p:nvGrpSpPr>
        <p:grpSpPr>
          <a:xfrm>
            <a:off x="2318906" y="4339348"/>
            <a:ext cx="7339445" cy="646330"/>
            <a:chOff x="254221" y="2989744"/>
            <a:chExt cx="8392798" cy="638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7B1FC7-E572-4CF9-AB86-0744DF4E754B}"/>
                </a:ext>
              </a:extLst>
            </p:cNvPr>
            <p:cNvSpPr/>
            <p:nvPr/>
          </p:nvSpPr>
          <p:spPr>
            <a:xfrm>
              <a:off x="254221" y="2989744"/>
              <a:ext cx="1364132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Access code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D54F9-CC91-4645-B613-A0614646ED2C}"/>
                </a:ext>
              </a:extLst>
            </p:cNvPr>
            <p:cNvSpPr/>
            <p:nvPr/>
          </p:nvSpPr>
          <p:spPr>
            <a:xfrm>
              <a:off x="1624323" y="2989744"/>
              <a:ext cx="1620000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Header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FA930A-4589-4FBF-9A49-1E35F1C7FA44}"/>
                </a:ext>
              </a:extLst>
            </p:cNvPr>
            <p:cNvSpPr/>
            <p:nvPr/>
          </p:nvSpPr>
          <p:spPr>
            <a:xfrm>
              <a:off x="3244323" y="2989744"/>
              <a:ext cx="5402696" cy="6385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60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5614</Words>
  <Application>Microsoft Office PowerPoint</Application>
  <PresentationFormat>Widescreen</PresentationFormat>
  <Paragraphs>1771</Paragraphs>
  <Slides>116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Monaco</vt:lpstr>
      <vt:lpstr>Symbol</vt:lpstr>
      <vt:lpstr>Wingdings</vt:lpstr>
      <vt:lpstr>Office Theme</vt:lpstr>
      <vt:lpstr>Computer Networks X_400487</vt:lpstr>
      <vt:lpstr>PowerPoint Presentation</vt:lpstr>
      <vt:lpstr>The MAC sublayer Medium Access Control</vt:lpstr>
      <vt:lpstr>Didn’t we solve this at the Physical Layer???</vt:lpstr>
      <vt:lpstr>Didn’t we solve this at the Physical Layer???</vt:lpstr>
      <vt:lpstr>MAC Sublayer Outline</vt:lpstr>
      <vt:lpstr>Two Approaches: Contend or Coordinate</vt:lpstr>
      <vt:lpstr>PowerPoint Presentation</vt:lpstr>
      <vt:lpstr>ALOHA</vt:lpstr>
      <vt:lpstr>Collisions in ALOHA</vt:lpstr>
      <vt:lpstr>Collisions in ALOHA</vt:lpstr>
      <vt:lpstr>Collisions in ALOHA</vt:lpstr>
      <vt:lpstr>Pure ALOHA</vt:lpstr>
      <vt:lpstr>Slotted ALOHA</vt:lpstr>
      <vt:lpstr>Carrier Sense Multiple Access</vt:lpstr>
      <vt:lpstr>Carrier-Sense Multiple Access</vt:lpstr>
      <vt:lpstr>1-persistent CSMA</vt:lpstr>
      <vt:lpstr>Nonpersistent CSMA</vt:lpstr>
      <vt:lpstr>p-persistent CSMA</vt:lpstr>
      <vt:lpstr>Behavior of  x-persistent CSMA</vt:lpstr>
      <vt:lpstr>MAC Sublayer Outline</vt:lpstr>
      <vt:lpstr>CSMA/CD</vt:lpstr>
      <vt:lpstr>CSMA/CD: CSMA with Collision Detection</vt:lpstr>
      <vt:lpstr>Collision detection</vt:lpstr>
      <vt:lpstr>Collision detection</vt:lpstr>
      <vt:lpstr>MAC Sublayer Outline</vt:lpstr>
      <vt:lpstr>Medium Access Control Classic Ethernet</vt:lpstr>
      <vt:lpstr>Medium Access Control in … Classic Ethernet</vt:lpstr>
      <vt:lpstr>Medium Access Control in … Classic Ethernet</vt:lpstr>
      <vt:lpstr>Medium Access Control in … Classic Ethernet</vt:lpstr>
      <vt:lpstr>Ethernet performance</vt:lpstr>
      <vt:lpstr>Classic Ethernet Collision detection</vt:lpstr>
      <vt:lpstr>Classic Ethernet Collision detection</vt:lpstr>
      <vt:lpstr>Ethernet frames</vt:lpstr>
      <vt:lpstr>Ethernet frames</vt:lpstr>
      <vt:lpstr>Ethernet frames</vt:lpstr>
      <vt:lpstr>Ethernet frames</vt:lpstr>
      <vt:lpstr>Ethernet frames</vt:lpstr>
      <vt:lpstr>Ethernet frames</vt:lpstr>
      <vt:lpstr>Data Link Layer Switching</vt:lpstr>
      <vt:lpstr>Switching Classic Ethernet</vt:lpstr>
      <vt:lpstr>Switching Classic Ethernet with Hubs</vt:lpstr>
      <vt:lpstr>Switching Classic Ethernet with ✨Switches✨</vt:lpstr>
      <vt:lpstr>Ethernet evolution From hubs to switches</vt:lpstr>
      <vt:lpstr>Ethernet switch</vt:lpstr>
      <vt:lpstr>Learning bridges Backwards learning</vt:lpstr>
      <vt:lpstr>Ethernet Wiring pattern</vt:lpstr>
      <vt:lpstr>Learning bridges Topology with loops</vt:lpstr>
      <vt:lpstr>Spanning tree Example</vt:lpstr>
      <vt:lpstr>Spanning tree Example</vt:lpstr>
      <vt:lpstr>Spanning tree algorithm As a poem</vt:lpstr>
      <vt:lpstr>Spanning tree algorithm As a poem</vt:lpstr>
      <vt:lpstr>MAC Sublayer Outline</vt:lpstr>
      <vt:lpstr>Medium Access Control for Wireless Channels</vt:lpstr>
      <vt:lpstr>Properties of Wireless Channels Affect MAC Protocol Design</vt:lpstr>
      <vt:lpstr>MAC for Wireless Channels: No Collision Detection</vt:lpstr>
      <vt:lpstr>MAC for Wireless Channels: No Collision Detection</vt:lpstr>
      <vt:lpstr>MAC for Wireless Channels: Carrier Sense has Limited Range</vt:lpstr>
      <vt:lpstr>MAC for Wireless Channels: Carrier Sense has Limited Range</vt:lpstr>
      <vt:lpstr>Multiple Access with Collision Avoidance (MACA)</vt:lpstr>
      <vt:lpstr>CSMA/CA (Collision Avoidance)</vt:lpstr>
      <vt:lpstr>CSMA/CA</vt:lpstr>
      <vt:lpstr>CSMA/CA Example</vt:lpstr>
      <vt:lpstr>MAC Sublayer Outline</vt:lpstr>
      <vt:lpstr>Medium Access Control in … 802.11</vt:lpstr>
      <vt:lpstr>Core elements of CSMA/CA</vt:lpstr>
      <vt:lpstr>CSMA/CA</vt:lpstr>
      <vt:lpstr>CSMA/CA Example</vt:lpstr>
      <vt:lpstr>Power saving in 802.11</vt:lpstr>
      <vt:lpstr>802.11 Infrastructure mode</vt:lpstr>
      <vt:lpstr>802.11 Ad-hoc networks</vt:lpstr>
      <vt:lpstr>802.11 frames</vt:lpstr>
      <vt:lpstr>802.11 frames</vt:lpstr>
      <vt:lpstr>802.11 frames</vt:lpstr>
      <vt:lpstr>802.11 frames</vt:lpstr>
      <vt:lpstr>802.11 frames</vt:lpstr>
      <vt:lpstr>802.11 frames</vt:lpstr>
      <vt:lpstr>802.11 frames</vt:lpstr>
      <vt:lpstr>802.11 frames</vt:lpstr>
      <vt:lpstr>802.11 frames</vt:lpstr>
      <vt:lpstr>Access point forwards frame to recipient</vt:lpstr>
      <vt:lpstr>Access point forwards frame to recipient</vt:lpstr>
      <vt:lpstr>802.11 frames</vt:lpstr>
      <vt:lpstr>MAC Layer Summary</vt:lpstr>
      <vt:lpstr>MAC Sublayer Outline</vt:lpstr>
      <vt:lpstr>Collision-Free Protocols</vt:lpstr>
      <vt:lpstr>The Basic Bit-Map Protocol</vt:lpstr>
      <vt:lpstr>Token Ring</vt:lpstr>
      <vt:lpstr>Binary countdown</vt:lpstr>
      <vt:lpstr>Computer Networks X_400487</vt:lpstr>
      <vt:lpstr>Extra Slides</vt:lpstr>
      <vt:lpstr>Medium Access Control Bluetooth</vt:lpstr>
      <vt:lpstr>Bluetooth Protocol Stack</vt:lpstr>
      <vt:lpstr>Bluetooth Protocol Stack</vt:lpstr>
      <vt:lpstr>Bluetooth Protocol Stack</vt:lpstr>
      <vt:lpstr>Medium Access Control in … Bluetooth</vt:lpstr>
      <vt:lpstr>Medium Access Control in … Bluetooth</vt:lpstr>
      <vt:lpstr>Bluetooth piconet</vt:lpstr>
      <vt:lpstr>Bluetooth frames</vt:lpstr>
      <vt:lpstr>Bluetooth frames</vt:lpstr>
      <vt:lpstr>Bluetooth frames</vt:lpstr>
      <vt:lpstr>Bluetooth frames</vt:lpstr>
      <vt:lpstr>Bluetooth frames</vt:lpstr>
      <vt:lpstr>Bluetooth frames</vt:lpstr>
      <vt:lpstr>Bluetooth frames</vt:lpstr>
      <vt:lpstr>Bluetooth frames</vt:lpstr>
      <vt:lpstr>Bluetooth frames</vt:lpstr>
      <vt:lpstr>Medium Access Control RFID</vt:lpstr>
      <vt:lpstr>RFID Readers</vt:lpstr>
      <vt:lpstr>Medium Access Control in … RFID</vt:lpstr>
      <vt:lpstr>Medium Access Control in … RFID</vt:lpstr>
      <vt:lpstr>RFID communication example</vt:lpstr>
      <vt:lpstr>RFID request frame</vt:lpstr>
      <vt:lpstr>RFID request frame</vt:lpstr>
      <vt:lpstr>RFID request frame</vt:lpstr>
      <vt:lpstr>RFID request 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2024-10-08T13:40:27Z</dcterms:created>
  <dcterms:modified xsi:type="dcterms:W3CDTF">2024-10-08T15:12:46Z</dcterms:modified>
</cp:coreProperties>
</file>